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</p:sldMasterIdLst>
  <p:notesMasterIdLst>
    <p:notesMasterId r:id="rId99"/>
  </p:notesMasterIdLst>
  <p:handoutMasterIdLst>
    <p:handoutMasterId r:id="rId100"/>
  </p:handoutMasterIdLst>
  <p:sldIdLst>
    <p:sldId id="511" r:id="rId2"/>
    <p:sldId id="258" r:id="rId3"/>
    <p:sldId id="393" r:id="rId4"/>
    <p:sldId id="508" r:id="rId5"/>
    <p:sldId id="440" r:id="rId6"/>
    <p:sldId id="467" r:id="rId7"/>
    <p:sldId id="404" r:id="rId8"/>
    <p:sldId id="544" r:id="rId9"/>
    <p:sldId id="478" r:id="rId10"/>
    <p:sldId id="473" r:id="rId11"/>
    <p:sldId id="259" r:id="rId12"/>
    <p:sldId id="260" r:id="rId13"/>
    <p:sldId id="262" r:id="rId14"/>
    <p:sldId id="406" r:id="rId15"/>
    <p:sldId id="266" r:id="rId16"/>
    <p:sldId id="458" r:id="rId17"/>
    <p:sldId id="480" r:id="rId18"/>
    <p:sldId id="267" r:id="rId19"/>
    <p:sldId id="269" r:id="rId20"/>
    <p:sldId id="482" r:id="rId21"/>
    <p:sldId id="274" r:id="rId22"/>
    <p:sldId id="275" r:id="rId23"/>
    <p:sldId id="483" r:id="rId24"/>
    <p:sldId id="484" r:id="rId25"/>
    <p:sldId id="485" r:id="rId26"/>
    <p:sldId id="486" r:id="rId27"/>
    <p:sldId id="487" r:id="rId28"/>
    <p:sldId id="276" r:id="rId29"/>
    <p:sldId id="490" r:id="rId30"/>
    <p:sldId id="488" r:id="rId31"/>
    <p:sldId id="278" r:id="rId32"/>
    <p:sldId id="501" r:id="rId33"/>
    <p:sldId id="279" r:id="rId34"/>
    <p:sldId id="449" r:id="rId35"/>
    <p:sldId id="627" r:id="rId36"/>
    <p:sldId id="450" r:id="rId37"/>
    <p:sldId id="284" r:id="rId38"/>
    <p:sldId id="492" r:id="rId39"/>
    <p:sldId id="286" r:id="rId40"/>
    <p:sldId id="451" r:id="rId41"/>
    <p:sldId id="391" r:id="rId42"/>
    <p:sldId id="491" r:id="rId43"/>
    <p:sldId id="293" r:id="rId44"/>
    <p:sldId id="298" r:id="rId45"/>
    <p:sldId id="299" r:id="rId46"/>
    <p:sldId id="452" r:id="rId47"/>
    <p:sldId id="493" r:id="rId48"/>
    <p:sldId id="494" r:id="rId49"/>
    <p:sldId id="509" r:id="rId50"/>
    <p:sldId id="510" r:id="rId51"/>
    <p:sldId id="365" r:id="rId52"/>
    <p:sldId id="666" r:id="rId53"/>
    <p:sldId id="667" r:id="rId54"/>
    <p:sldId id="532" r:id="rId55"/>
    <p:sldId id="533" r:id="rId56"/>
    <p:sldId id="313" r:id="rId57"/>
    <p:sldId id="312" r:id="rId58"/>
    <p:sldId id="535" r:id="rId59"/>
    <p:sldId id="537" r:id="rId60"/>
    <p:sldId id="538" r:id="rId61"/>
    <p:sldId id="536" r:id="rId62"/>
    <p:sldId id="539" r:id="rId63"/>
    <p:sldId id="540" r:id="rId64"/>
    <p:sldId id="495" r:id="rId65"/>
    <p:sldId id="306" r:id="rId66"/>
    <p:sldId id="502" r:id="rId67"/>
    <p:sldId id="496" r:id="rId68"/>
    <p:sldId id="497" r:id="rId69"/>
    <p:sldId id="309" r:id="rId70"/>
    <p:sldId id="527" r:id="rId71"/>
    <p:sldId id="340" r:id="rId72"/>
    <p:sldId id="462" r:id="rId73"/>
    <p:sldId id="668" r:id="rId74"/>
    <p:sldId id="463" r:id="rId75"/>
    <p:sldId id="528" r:id="rId76"/>
    <p:sldId id="413" r:id="rId77"/>
    <p:sldId id="414" r:id="rId78"/>
    <p:sldId id="542" r:id="rId79"/>
    <p:sldId id="366" r:id="rId80"/>
    <p:sldId id="367" r:id="rId81"/>
    <p:sldId id="371" r:id="rId82"/>
    <p:sldId id="671" r:id="rId83"/>
    <p:sldId id="499" r:id="rId84"/>
    <p:sldId id="673" r:id="rId85"/>
    <p:sldId id="500" r:id="rId86"/>
    <p:sldId id="374" r:id="rId87"/>
    <p:sldId id="674" r:id="rId88"/>
    <p:sldId id="376" r:id="rId89"/>
    <p:sldId id="675" r:id="rId90"/>
    <p:sldId id="379" r:id="rId91"/>
    <p:sldId id="460" r:id="rId92"/>
    <p:sldId id="461" r:id="rId93"/>
    <p:sldId id="543" r:id="rId94"/>
    <p:sldId id="382" r:id="rId95"/>
    <p:sldId id="380" r:id="rId96"/>
    <p:sldId id="464" r:id="rId97"/>
    <p:sldId id="364" r:id="rId98"/>
  </p:sldIdLst>
  <p:sldSz cx="12192000" cy="6858000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07" userDrawn="1">
          <p15:clr>
            <a:srgbClr val="A4A3A4"/>
          </p15:clr>
        </p15:guide>
        <p15:guide id="2" pos="39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45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26" autoAdjust="0"/>
    <p:restoredTop sz="90929"/>
  </p:normalViewPr>
  <p:slideViewPr>
    <p:cSldViewPr showGuides="1">
      <p:cViewPr varScale="1">
        <p:scale>
          <a:sx n="69" d="100"/>
          <a:sy n="69" d="100"/>
        </p:scale>
        <p:origin x="-96" y="-732"/>
      </p:cViewPr>
      <p:guideLst>
        <p:guide orient="horz" pos="1207"/>
        <p:guide pos="3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295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notesMaster" Target="notesMasters/notesMaster1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6C3379-AE0F-4E26-966D-33F017FF9765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0A43341A-00A0-4624-AA93-7E725149FD72}">
      <dgm:prSet phldrT="[Text]" custT="1"/>
      <dgm:spPr/>
      <dgm:t>
        <a:bodyPr/>
        <a:lstStyle/>
        <a:p>
          <a:r>
            <a:rPr lang="ka-GE" sz="5000" dirty="0" smtClean="0"/>
            <a:t>ცოდნა</a:t>
          </a:r>
          <a:endParaRPr lang="en-GB" sz="5000" dirty="0"/>
        </a:p>
      </dgm:t>
    </dgm:pt>
    <dgm:pt modelId="{C0F84322-3CDB-43D2-B106-58D2AA65EB01}" type="parTrans" cxnId="{9A2D2CFF-242F-41D8-97DA-FBB13BDA4D63}">
      <dgm:prSet/>
      <dgm:spPr/>
      <dgm:t>
        <a:bodyPr/>
        <a:lstStyle/>
        <a:p>
          <a:endParaRPr lang="en-GB"/>
        </a:p>
      </dgm:t>
    </dgm:pt>
    <dgm:pt modelId="{AD9EBFC6-D8E5-4EB6-A547-307084C407E0}" type="sibTrans" cxnId="{9A2D2CFF-242F-41D8-97DA-FBB13BDA4D63}">
      <dgm:prSet/>
      <dgm:spPr/>
      <dgm:t>
        <a:bodyPr/>
        <a:lstStyle/>
        <a:p>
          <a:endParaRPr lang="en-GB"/>
        </a:p>
      </dgm:t>
    </dgm:pt>
    <dgm:pt modelId="{589150BB-4CDD-4879-B12B-4B71AD046892}">
      <dgm:prSet phldrT="[Text]" custT="1"/>
      <dgm:spPr/>
      <dgm:t>
        <a:bodyPr/>
        <a:lstStyle/>
        <a:p>
          <a:r>
            <a:rPr lang="ka-GE" sz="5000" dirty="0" smtClean="0"/>
            <a:t>რისკი</a:t>
          </a:r>
          <a:endParaRPr lang="en-GB" sz="5000" dirty="0"/>
        </a:p>
      </dgm:t>
    </dgm:pt>
    <dgm:pt modelId="{9C5876A5-F549-444C-9E2E-63ED22BCA6AC}" type="parTrans" cxnId="{3595A98F-27E1-42CE-8080-9926684780F6}">
      <dgm:prSet/>
      <dgm:spPr/>
      <dgm:t>
        <a:bodyPr/>
        <a:lstStyle/>
        <a:p>
          <a:endParaRPr lang="en-GB"/>
        </a:p>
      </dgm:t>
    </dgm:pt>
    <dgm:pt modelId="{DE9A28AC-B972-4B8C-997F-B7A567B1472D}" type="sibTrans" cxnId="{3595A98F-27E1-42CE-8080-9926684780F6}">
      <dgm:prSet/>
      <dgm:spPr/>
      <dgm:t>
        <a:bodyPr/>
        <a:lstStyle/>
        <a:p>
          <a:endParaRPr lang="en-GB"/>
        </a:p>
      </dgm:t>
    </dgm:pt>
    <dgm:pt modelId="{90F9EF17-2B45-4C7D-99F6-CC9861B94CDD}">
      <dgm:prSet phldrT="[Text]" custT="1"/>
      <dgm:spPr/>
      <dgm:t>
        <a:bodyPr/>
        <a:lstStyle/>
        <a:p>
          <a:r>
            <a:rPr lang="ka-GE" sz="5000" dirty="0" smtClean="0"/>
            <a:t>სამუშაო</a:t>
          </a:r>
          <a:endParaRPr lang="en-GB" sz="5000" dirty="0"/>
        </a:p>
      </dgm:t>
    </dgm:pt>
    <dgm:pt modelId="{237E5E90-E979-4C83-8CC0-07C32F9B21CB}" type="parTrans" cxnId="{DBE427E0-9B15-476E-9D50-693728E8C463}">
      <dgm:prSet/>
      <dgm:spPr/>
      <dgm:t>
        <a:bodyPr/>
        <a:lstStyle/>
        <a:p>
          <a:endParaRPr lang="en-GB"/>
        </a:p>
      </dgm:t>
    </dgm:pt>
    <dgm:pt modelId="{8521B1DF-B068-41F4-9762-840502C36CB2}" type="sibTrans" cxnId="{DBE427E0-9B15-476E-9D50-693728E8C463}">
      <dgm:prSet/>
      <dgm:spPr/>
      <dgm:t>
        <a:bodyPr/>
        <a:lstStyle/>
        <a:p>
          <a:endParaRPr lang="en-GB"/>
        </a:p>
      </dgm:t>
    </dgm:pt>
    <dgm:pt modelId="{1A1EC266-FC64-468F-A6BC-B50809FF8103}" type="pres">
      <dgm:prSet presAssocID="{F56C3379-AE0F-4E26-966D-33F017FF976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E6E1FC-F6AD-4DCF-AFF8-77F7C1E1018B}" type="pres">
      <dgm:prSet presAssocID="{F56C3379-AE0F-4E26-966D-33F017FF9765}" presName="dummyMaxCanvas" presStyleCnt="0">
        <dgm:presLayoutVars/>
      </dgm:prSet>
      <dgm:spPr/>
    </dgm:pt>
    <dgm:pt modelId="{AA144C23-35E9-45F7-B0B8-BD9F6DD8CAD2}" type="pres">
      <dgm:prSet presAssocID="{F56C3379-AE0F-4E26-966D-33F017FF9765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23891E-947C-46E5-B179-CCC66BF90F5F}" type="pres">
      <dgm:prSet presAssocID="{F56C3379-AE0F-4E26-966D-33F017FF9765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D033E6-CBAF-41B7-8586-DC9D46624C88}" type="pres">
      <dgm:prSet presAssocID="{F56C3379-AE0F-4E26-966D-33F017FF9765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6F17A9-F7E3-481A-9ECF-D6E12172404E}" type="pres">
      <dgm:prSet presAssocID="{F56C3379-AE0F-4E26-966D-33F017FF9765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C627A9-7E7D-4C25-92AA-43ADD9E82034}" type="pres">
      <dgm:prSet presAssocID="{F56C3379-AE0F-4E26-966D-33F017FF9765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5D0940-EC73-42E0-8BCD-CD3F42330657}" type="pres">
      <dgm:prSet presAssocID="{F56C3379-AE0F-4E26-966D-33F017FF9765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04EC86-F7C2-4ACC-BAD8-A4E9F3E34151}" type="pres">
      <dgm:prSet presAssocID="{F56C3379-AE0F-4E26-966D-33F017FF9765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690C87-6623-4924-876E-7E9C4A0F3240}" type="pres">
      <dgm:prSet presAssocID="{F56C3379-AE0F-4E26-966D-33F017FF9765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76AE8A-F2FF-4D47-A675-F0DF807540C7}" type="presOf" srcId="{F56C3379-AE0F-4E26-966D-33F017FF9765}" destId="{1A1EC266-FC64-468F-A6BC-B50809FF8103}" srcOrd="0" destOrd="0" presId="urn:microsoft.com/office/officeart/2005/8/layout/vProcess5"/>
    <dgm:cxn modelId="{6F1711F3-BB32-47ED-880F-69EB8B1FFCC8}" type="presOf" srcId="{589150BB-4CDD-4879-B12B-4B71AD046892}" destId="{FD04EC86-F7C2-4ACC-BAD8-A4E9F3E34151}" srcOrd="1" destOrd="0" presId="urn:microsoft.com/office/officeart/2005/8/layout/vProcess5"/>
    <dgm:cxn modelId="{477F2A75-4471-4C45-B1BF-E6495F287DD4}" type="presOf" srcId="{0A43341A-00A0-4624-AA93-7E725149FD72}" destId="{2B5D0940-EC73-42E0-8BCD-CD3F42330657}" srcOrd="1" destOrd="0" presId="urn:microsoft.com/office/officeart/2005/8/layout/vProcess5"/>
    <dgm:cxn modelId="{CD28154E-0991-44D9-ACFA-4D652AA87E1F}" type="presOf" srcId="{90F9EF17-2B45-4C7D-99F6-CC9861B94CDD}" destId="{6BD033E6-CBAF-41B7-8586-DC9D46624C88}" srcOrd="0" destOrd="0" presId="urn:microsoft.com/office/officeart/2005/8/layout/vProcess5"/>
    <dgm:cxn modelId="{9A2D2CFF-242F-41D8-97DA-FBB13BDA4D63}" srcId="{F56C3379-AE0F-4E26-966D-33F017FF9765}" destId="{0A43341A-00A0-4624-AA93-7E725149FD72}" srcOrd="0" destOrd="0" parTransId="{C0F84322-3CDB-43D2-B106-58D2AA65EB01}" sibTransId="{AD9EBFC6-D8E5-4EB6-A547-307084C407E0}"/>
    <dgm:cxn modelId="{3595A98F-27E1-42CE-8080-9926684780F6}" srcId="{F56C3379-AE0F-4E26-966D-33F017FF9765}" destId="{589150BB-4CDD-4879-B12B-4B71AD046892}" srcOrd="1" destOrd="0" parTransId="{9C5876A5-F549-444C-9E2E-63ED22BCA6AC}" sibTransId="{DE9A28AC-B972-4B8C-997F-B7A567B1472D}"/>
    <dgm:cxn modelId="{B2560628-86E5-48FD-89B8-8D1E93466763}" type="presOf" srcId="{90F9EF17-2B45-4C7D-99F6-CC9861B94CDD}" destId="{2A690C87-6623-4924-876E-7E9C4A0F3240}" srcOrd="1" destOrd="0" presId="urn:microsoft.com/office/officeart/2005/8/layout/vProcess5"/>
    <dgm:cxn modelId="{63EC4CC6-7C9D-4F3A-9DE1-E29593E9E9C8}" type="presOf" srcId="{589150BB-4CDD-4879-B12B-4B71AD046892}" destId="{4E23891E-947C-46E5-B179-CCC66BF90F5F}" srcOrd="0" destOrd="0" presId="urn:microsoft.com/office/officeart/2005/8/layout/vProcess5"/>
    <dgm:cxn modelId="{8E3BA45E-C026-44D4-A176-A32F446402CA}" type="presOf" srcId="{AD9EBFC6-D8E5-4EB6-A547-307084C407E0}" destId="{146F17A9-F7E3-481A-9ECF-D6E12172404E}" srcOrd="0" destOrd="0" presId="urn:microsoft.com/office/officeart/2005/8/layout/vProcess5"/>
    <dgm:cxn modelId="{FE3618AD-AC02-4A23-A8DC-D49807CB2A50}" type="presOf" srcId="{0A43341A-00A0-4624-AA93-7E725149FD72}" destId="{AA144C23-35E9-45F7-B0B8-BD9F6DD8CAD2}" srcOrd="0" destOrd="0" presId="urn:microsoft.com/office/officeart/2005/8/layout/vProcess5"/>
    <dgm:cxn modelId="{154E84F3-4D33-4433-98FA-74361682973A}" type="presOf" srcId="{DE9A28AC-B972-4B8C-997F-B7A567B1472D}" destId="{EFC627A9-7E7D-4C25-92AA-43ADD9E82034}" srcOrd="0" destOrd="0" presId="urn:microsoft.com/office/officeart/2005/8/layout/vProcess5"/>
    <dgm:cxn modelId="{DBE427E0-9B15-476E-9D50-693728E8C463}" srcId="{F56C3379-AE0F-4E26-966D-33F017FF9765}" destId="{90F9EF17-2B45-4C7D-99F6-CC9861B94CDD}" srcOrd="2" destOrd="0" parTransId="{237E5E90-E979-4C83-8CC0-07C32F9B21CB}" sibTransId="{8521B1DF-B068-41F4-9762-840502C36CB2}"/>
    <dgm:cxn modelId="{E175BFE2-3E19-4ED5-84B0-0C0811575163}" type="presParOf" srcId="{1A1EC266-FC64-468F-A6BC-B50809FF8103}" destId="{33E6E1FC-F6AD-4DCF-AFF8-77F7C1E1018B}" srcOrd="0" destOrd="0" presId="urn:microsoft.com/office/officeart/2005/8/layout/vProcess5"/>
    <dgm:cxn modelId="{7FF01D2E-15DB-4BCE-8B80-EEFABDA1E6BA}" type="presParOf" srcId="{1A1EC266-FC64-468F-A6BC-B50809FF8103}" destId="{AA144C23-35E9-45F7-B0B8-BD9F6DD8CAD2}" srcOrd="1" destOrd="0" presId="urn:microsoft.com/office/officeart/2005/8/layout/vProcess5"/>
    <dgm:cxn modelId="{3E7E728C-7DC1-4E47-B88C-0847E0CCB2F2}" type="presParOf" srcId="{1A1EC266-FC64-468F-A6BC-B50809FF8103}" destId="{4E23891E-947C-46E5-B179-CCC66BF90F5F}" srcOrd="2" destOrd="0" presId="urn:microsoft.com/office/officeart/2005/8/layout/vProcess5"/>
    <dgm:cxn modelId="{F1263243-BD81-4F40-A7BD-1BB8B3210B11}" type="presParOf" srcId="{1A1EC266-FC64-468F-A6BC-B50809FF8103}" destId="{6BD033E6-CBAF-41B7-8586-DC9D46624C88}" srcOrd="3" destOrd="0" presId="urn:microsoft.com/office/officeart/2005/8/layout/vProcess5"/>
    <dgm:cxn modelId="{EEDAD7AD-69C1-44BC-8793-F9E3C5A80DED}" type="presParOf" srcId="{1A1EC266-FC64-468F-A6BC-B50809FF8103}" destId="{146F17A9-F7E3-481A-9ECF-D6E12172404E}" srcOrd="4" destOrd="0" presId="urn:microsoft.com/office/officeart/2005/8/layout/vProcess5"/>
    <dgm:cxn modelId="{7CE703B0-EEF4-453B-9200-920107901819}" type="presParOf" srcId="{1A1EC266-FC64-468F-A6BC-B50809FF8103}" destId="{EFC627A9-7E7D-4C25-92AA-43ADD9E82034}" srcOrd="5" destOrd="0" presId="urn:microsoft.com/office/officeart/2005/8/layout/vProcess5"/>
    <dgm:cxn modelId="{927FCA9A-53C7-444D-98DB-B9C09F6AC76D}" type="presParOf" srcId="{1A1EC266-FC64-468F-A6BC-B50809FF8103}" destId="{2B5D0940-EC73-42E0-8BCD-CD3F42330657}" srcOrd="6" destOrd="0" presId="urn:microsoft.com/office/officeart/2005/8/layout/vProcess5"/>
    <dgm:cxn modelId="{D31D5BB8-8D7A-4AE4-B683-15B2925F5D37}" type="presParOf" srcId="{1A1EC266-FC64-468F-A6BC-B50809FF8103}" destId="{FD04EC86-F7C2-4ACC-BAD8-A4E9F3E34151}" srcOrd="7" destOrd="0" presId="urn:microsoft.com/office/officeart/2005/8/layout/vProcess5"/>
    <dgm:cxn modelId="{FD38A5BE-38B1-4EAD-9C7A-019580CFFB2F}" type="presParOf" srcId="{1A1EC266-FC64-468F-A6BC-B50809FF8103}" destId="{2A690C87-6623-4924-876E-7E9C4A0F3240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455DFA-B460-45C4-BD37-2C8A87355398}" type="doc">
      <dgm:prSet loTypeId="urn:microsoft.com/office/officeart/2005/8/layout/hProcess9" loCatId="process" qsTypeId="urn:microsoft.com/office/officeart/2005/8/quickstyle/simple5" qsCatId="simple" csTypeId="urn:microsoft.com/office/officeart/2005/8/colors/colorful1" csCatId="colorful" phldr="1"/>
      <dgm:spPr/>
    </dgm:pt>
    <dgm:pt modelId="{BD5F52A5-24DD-4A51-9D89-45369398F10C}">
      <dgm:prSet phldrT="[Text]"/>
      <dgm:spPr>
        <a:solidFill>
          <a:schemeClr val="accent5"/>
        </a:solidFill>
      </dgm:spPr>
      <dgm:t>
        <a:bodyPr/>
        <a:lstStyle/>
        <a:p>
          <a:r>
            <a:rPr lang="en-GB" dirty="0"/>
            <a:t>Ac: </a:t>
          </a:r>
          <a:r>
            <a:rPr lang="ka-GE" dirty="0" smtClean="0"/>
            <a:t>დაგეგმვა</a:t>
          </a:r>
          <a:endParaRPr lang="en-GB" dirty="0"/>
        </a:p>
      </dgm:t>
    </dgm:pt>
    <dgm:pt modelId="{FC80E060-6FA2-4F09-9098-0B1A08C9A72D}" type="parTrans" cxnId="{61EC2AB2-FFB7-49E8-8259-31F949A6AC96}">
      <dgm:prSet/>
      <dgm:spPr/>
      <dgm:t>
        <a:bodyPr/>
        <a:lstStyle/>
        <a:p>
          <a:endParaRPr lang="en-GB"/>
        </a:p>
      </dgm:t>
    </dgm:pt>
    <dgm:pt modelId="{FFF08F6D-6F17-4A16-8879-9492B57F5967}" type="sibTrans" cxnId="{61EC2AB2-FFB7-49E8-8259-31F949A6AC96}">
      <dgm:prSet/>
      <dgm:spPr/>
      <dgm:t>
        <a:bodyPr/>
        <a:lstStyle/>
        <a:p>
          <a:endParaRPr lang="en-GB"/>
        </a:p>
      </dgm:t>
    </dgm:pt>
    <dgm:pt modelId="{EE53F22E-9035-4F31-A45E-F969616796D2}">
      <dgm:prSet phldrT="[Text]"/>
      <dgm:spPr/>
      <dgm:t>
        <a:bodyPr/>
        <a:lstStyle/>
        <a:p>
          <a:r>
            <a:rPr lang="en-GB" dirty="0"/>
            <a:t>B-U: </a:t>
          </a:r>
          <a:r>
            <a:rPr lang="ka-GE" dirty="0" smtClean="0"/>
            <a:t>საველე სამუშაოები</a:t>
          </a:r>
          <a:endParaRPr lang="en-GB" dirty="0"/>
        </a:p>
      </dgm:t>
    </dgm:pt>
    <dgm:pt modelId="{5470B003-2BAF-49A6-9433-A03D79311591}" type="parTrans" cxnId="{6E56E4D9-9DDE-48E2-BA3A-B94A0C388904}">
      <dgm:prSet/>
      <dgm:spPr/>
      <dgm:t>
        <a:bodyPr/>
        <a:lstStyle/>
        <a:p>
          <a:endParaRPr lang="en-GB"/>
        </a:p>
      </dgm:t>
    </dgm:pt>
    <dgm:pt modelId="{01A1A77B-6796-45A7-BD3C-E15EBA0AAF72}" type="sibTrans" cxnId="{6E56E4D9-9DDE-48E2-BA3A-B94A0C388904}">
      <dgm:prSet/>
      <dgm:spPr/>
      <dgm:t>
        <a:bodyPr/>
        <a:lstStyle/>
        <a:p>
          <a:endParaRPr lang="en-GB"/>
        </a:p>
      </dgm:t>
    </dgm:pt>
    <dgm:pt modelId="{5451FDD4-4709-4845-8EB4-383D284A743D}">
      <dgm:prSet phldrT="[Text]"/>
      <dgm:spPr/>
      <dgm:t>
        <a:bodyPr/>
        <a:lstStyle/>
        <a:p>
          <a:r>
            <a:rPr lang="en-GB" dirty="0"/>
            <a:t>Aa/Ab: </a:t>
          </a:r>
          <a:r>
            <a:rPr lang="ka-GE" dirty="0" smtClean="0"/>
            <a:t>დასრულება</a:t>
          </a:r>
          <a:endParaRPr lang="en-GB" dirty="0"/>
        </a:p>
      </dgm:t>
    </dgm:pt>
    <dgm:pt modelId="{3DAD4023-6C31-4F8E-B96B-4B3B3E66F173}" type="parTrans" cxnId="{6337AEB9-D798-4B7F-A672-9CC493CF1057}">
      <dgm:prSet/>
      <dgm:spPr/>
      <dgm:t>
        <a:bodyPr/>
        <a:lstStyle/>
        <a:p>
          <a:endParaRPr lang="en-GB"/>
        </a:p>
      </dgm:t>
    </dgm:pt>
    <dgm:pt modelId="{C0605D62-94E5-4ADE-AAF2-1AFB9301D7D1}" type="sibTrans" cxnId="{6337AEB9-D798-4B7F-A672-9CC493CF1057}">
      <dgm:prSet/>
      <dgm:spPr/>
      <dgm:t>
        <a:bodyPr/>
        <a:lstStyle/>
        <a:p>
          <a:endParaRPr lang="en-GB"/>
        </a:p>
      </dgm:t>
    </dgm:pt>
    <dgm:pt modelId="{DDF0EB94-54BA-44F6-AF56-0AAF9C9DB95D}" type="pres">
      <dgm:prSet presAssocID="{49455DFA-B460-45C4-BD37-2C8A87355398}" presName="CompostProcess" presStyleCnt="0">
        <dgm:presLayoutVars>
          <dgm:dir/>
          <dgm:resizeHandles val="exact"/>
        </dgm:presLayoutVars>
      </dgm:prSet>
      <dgm:spPr/>
    </dgm:pt>
    <dgm:pt modelId="{22007E95-F1F7-4DEF-A6FC-51CCCC3A1B74}" type="pres">
      <dgm:prSet presAssocID="{49455DFA-B460-45C4-BD37-2C8A87355398}" presName="arrow" presStyleLbl="bgShp" presStyleIdx="0" presStyleCnt="1"/>
      <dgm:spPr/>
    </dgm:pt>
    <dgm:pt modelId="{A8571C92-4E42-432B-BC89-D782E164DA20}" type="pres">
      <dgm:prSet presAssocID="{49455DFA-B460-45C4-BD37-2C8A87355398}" presName="linearProcess" presStyleCnt="0"/>
      <dgm:spPr/>
    </dgm:pt>
    <dgm:pt modelId="{CBCEAE0C-A987-4B65-A260-DF0DCAA707CF}" type="pres">
      <dgm:prSet presAssocID="{BD5F52A5-24DD-4A51-9D89-45369398F10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EC7C00-C9E7-45D3-B36A-A135E402E4B3}" type="pres">
      <dgm:prSet presAssocID="{FFF08F6D-6F17-4A16-8879-9492B57F5967}" presName="sibTrans" presStyleCnt="0"/>
      <dgm:spPr/>
    </dgm:pt>
    <dgm:pt modelId="{A4DD27E5-75CC-4E58-A88F-6B00AE8654A6}" type="pres">
      <dgm:prSet presAssocID="{EE53F22E-9035-4F31-A45E-F969616796D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F63317-8874-4720-BA9C-5DB338AC700B}" type="pres">
      <dgm:prSet presAssocID="{01A1A77B-6796-45A7-BD3C-E15EBA0AAF72}" presName="sibTrans" presStyleCnt="0"/>
      <dgm:spPr/>
    </dgm:pt>
    <dgm:pt modelId="{900A572E-8E41-41C4-BDE7-BF9225556FF1}" type="pres">
      <dgm:prSet presAssocID="{5451FDD4-4709-4845-8EB4-383D284A743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2472F77-AF07-42BD-94F2-7127F6C2CF1A}" type="presOf" srcId="{BD5F52A5-24DD-4A51-9D89-45369398F10C}" destId="{CBCEAE0C-A987-4B65-A260-DF0DCAA707CF}" srcOrd="0" destOrd="0" presId="urn:microsoft.com/office/officeart/2005/8/layout/hProcess9"/>
    <dgm:cxn modelId="{6337AEB9-D798-4B7F-A672-9CC493CF1057}" srcId="{49455DFA-B460-45C4-BD37-2C8A87355398}" destId="{5451FDD4-4709-4845-8EB4-383D284A743D}" srcOrd="2" destOrd="0" parTransId="{3DAD4023-6C31-4F8E-B96B-4B3B3E66F173}" sibTransId="{C0605D62-94E5-4ADE-AAF2-1AFB9301D7D1}"/>
    <dgm:cxn modelId="{6E56E4D9-9DDE-48E2-BA3A-B94A0C388904}" srcId="{49455DFA-B460-45C4-BD37-2C8A87355398}" destId="{EE53F22E-9035-4F31-A45E-F969616796D2}" srcOrd="1" destOrd="0" parTransId="{5470B003-2BAF-49A6-9433-A03D79311591}" sibTransId="{01A1A77B-6796-45A7-BD3C-E15EBA0AAF72}"/>
    <dgm:cxn modelId="{61EC2AB2-FFB7-49E8-8259-31F949A6AC96}" srcId="{49455DFA-B460-45C4-BD37-2C8A87355398}" destId="{BD5F52A5-24DD-4A51-9D89-45369398F10C}" srcOrd="0" destOrd="0" parTransId="{FC80E060-6FA2-4F09-9098-0B1A08C9A72D}" sibTransId="{FFF08F6D-6F17-4A16-8879-9492B57F5967}"/>
    <dgm:cxn modelId="{07CB7C36-24EC-4FBD-AA87-3EE98A6B98A0}" type="presOf" srcId="{5451FDD4-4709-4845-8EB4-383D284A743D}" destId="{900A572E-8E41-41C4-BDE7-BF9225556FF1}" srcOrd="0" destOrd="0" presId="urn:microsoft.com/office/officeart/2005/8/layout/hProcess9"/>
    <dgm:cxn modelId="{BEE23C3E-A34D-4B38-A945-3C9D00F4794A}" type="presOf" srcId="{EE53F22E-9035-4F31-A45E-F969616796D2}" destId="{A4DD27E5-75CC-4E58-A88F-6B00AE8654A6}" srcOrd="0" destOrd="0" presId="urn:microsoft.com/office/officeart/2005/8/layout/hProcess9"/>
    <dgm:cxn modelId="{6D3C3BB3-5581-44D4-85AF-8B389F5444E5}" type="presOf" srcId="{49455DFA-B460-45C4-BD37-2C8A87355398}" destId="{DDF0EB94-54BA-44F6-AF56-0AAF9C9DB95D}" srcOrd="0" destOrd="0" presId="urn:microsoft.com/office/officeart/2005/8/layout/hProcess9"/>
    <dgm:cxn modelId="{42E1740E-44DB-44F2-8F0E-3B052A6B0D40}" type="presParOf" srcId="{DDF0EB94-54BA-44F6-AF56-0AAF9C9DB95D}" destId="{22007E95-F1F7-4DEF-A6FC-51CCCC3A1B74}" srcOrd="0" destOrd="0" presId="urn:microsoft.com/office/officeart/2005/8/layout/hProcess9"/>
    <dgm:cxn modelId="{95F273E9-4961-4DA0-875A-66DE58982D41}" type="presParOf" srcId="{DDF0EB94-54BA-44F6-AF56-0AAF9C9DB95D}" destId="{A8571C92-4E42-432B-BC89-D782E164DA20}" srcOrd="1" destOrd="0" presId="urn:microsoft.com/office/officeart/2005/8/layout/hProcess9"/>
    <dgm:cxn modelId="{E66B93D1-D2B6-4765-9D36-B976E300830B}" type="presParOf" srcId="{A8571C92-4E42-432B-BC89-D782E164DA20}" destId="{CBCEAE0C-A987-4B65-A260-DF0DCAA707CF}" srcOrd="0" destOrd="0" presId="urn:microsoft.com/office/officeart/2005/8/layout/hProcess9"/>
    <dgm:cxn modelId="{83849DB6-AE13-4352-B501-E6F9BF64B9EC}" type="presParOf" srcId="{A8571C92-4E42-432B-BC89-D782E164DA20}" destId="{79EC7C00-C9E7-45D3-B36A-A135E402E4B3}" srcOrd="1" destOrd="0" presId="urn:microsoft.com/office/officeart/2005/8/layout/hProcess9"/>
    <dgm:cxn modelId="{5FC2658D-CCFA-4062-9CC6-93ED0EE32ED8}" type="presParOf" srcId="{A8571C92-4E42-432B-BC89-D782E164DA20}" destId="{A4DD27E5-75CC-4E58-A88F-6B00AE8654A6}" srcOrd="2" destOrd="0" presId="urn:microsoft.com/office/officeart/2005/8/layout/hProcess9"/>
    <dgm:cxn modelId="{7BED562B-F348-4930-9A76-325CC61A54FB}" type="presParOf" srcId="{A8571C92-4E42-432B-BC89-D782E164DA20}" destId="{5BF63317-8874-4720-BA9C-5DB338AC700B}" srcOrd="3" destOrd="0" presId="urn:microsoft.com/office/officeart/2005/8/layout/hProcess9"/>
    <dgm:cxn modelId="{D2966D05-9FCA-4BD8-8C83-C59953EA29FF}" type="presParOf" srcId="{A8571C92-4E42-432B-BC89-D782E164DA20}" destId="{900A572E-8E41-41C4-BDE7-BF9225556FF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4CB73B-F65C-4ECB-A04F-457BB86556C8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BC13C7F1-2FBD-40F9-8345-54CAB4E8E8F8}">
      <dgm:prSet phldrT="[Text]" custT="1"/>
      <dgm:spPr/>
      <dgm:t>
        <a:bodyPr/>
        <a:lstStyle/>
        <a:p>
          <a:r>
            <a:rPr lang="en-GB" sz="3200" dirty="0"/>
            <a:t>Ac2 – Ac3: </a:t>
          </a:r>
          <a:r>
            <a:rPr lang="ka-GE" sz="2200" dirty="0" smtClean="0"/>
            <a:t>კლიენტის მიღება</a:t>
          </a:r>
          <a:endParaRPr lang="en-GB" sz="2200" dirty="0"/>
        </a:p>
      </dgm:t>
    </dgm:pt>
    <dgm:pt modelId="{55DDA992-8BCB-46C2-A8E7-63EBD32A9771}" type="parTrans" cxnId="{CD25F3EE-E8DC-4BB6-8764-8208C9AAA145}">
      <dgm:prSet/>
      <dgm:spPr/>
      <dgm:t>
        <a:bodyPr/>
        <a:lstStyle/>
        <a:p>
          <a:endParaRPr lang="en-GB"/>
        </a:p>
      </dgm:t>
    </dgm:pt>
    <dgm:pt modelId="{F7D29DBB-C26D-4101-B563-BE82397A768B}" type="sibTrans" cxnId="{CD25F3EE-E8DC-4BB6-8764-8208C9AAA145}">
      <dgm:prSet/>
      <dgm:spPr/>
      <dgm:t>
        <a:bodyPr/>
        <a:lstStyle/>
        <a:p>
          <a:endParaRPr lang="en-GB"/>
        </a:p>
      </dgm:t>
    </dgm:pt>
    <dgm:pt modelId="{9F98BB8B-01BB-49EC-8F74-0BBDC6B2B41D}">
      <dgm:prSet phldrT="[Text]" custT="1"/>
      <dgm:spPr/>
      <dgm:t>
        <a:bodyPr/>
        <a:lstStyle/>
        <a:p>
          <a:r>
            <a:rPr lang="en-GB" sz="2700" dirty="0"/>
            <a:t>Ac4 – Ac9: </a:t>
          </a:r>
          <a:r>
            <a:rPr lang="ka-GE" sz="2200" dirty="0" smtClean="0"/>
            <a:t>ინფორმაციის მოძიება</a:t>
          </a:r>
          <a:endParaRPr lang="en-GB" sz="2200" dirty="0"/>
        </a:p>
      </dgm:t>
    </dgm:pt>
    <dgm:pt modelId="{459DF719-3BED-4E94-8A44-EC3C5FC4B73F}" type="parTrans" cxnId="{9135AD99-D976-45C7-BA44-13F5350DE492}">
      <dgm:prSet/>
      <dgm:spPr/>
      <dgm:t>
        <a:bodyPr/>
        <a:lstStyle/>
        <a:p>
          <a:endParaRPr lang="en-GB"/>
        </a:p>
      </dgm:t>
    </dgm:pt>
    <dgm:pt modelId="{F28D15F5-F47C-4548-8E8F-8FDED38CB300}" type="sibTrans" cxnId="{9135AD99-D976-45C7-BA44-13F5350DE492}">
      <dgm:prSet/>
      <dgm:spPr/>
      <dgm:t>
        <a:bodyPr/>
        <a:lstStyle/>
        <a:p>
          <a:endParaRPr lang="en-GB"/>
        </a:p>
      </dgm:t>
    </dgm:pt>
    <dgm:pt modelId="{5C1886E7-34A8-4EF0-B223-A624CE00B437}">
      <dgm:prSet phldrT="[Text]" custT="1"/>
      <dgm:spPr/>
      <dgm:t>
        <a:bodyPr/>
        <a:lstStyle/>
        <a:p>
          <a:r>
            <a:rPr lang="en-GB" sz="2400" dirty="0"/>
            <a:t>Ac10  - Ac17: </a:t>
          </a:r>
          <a:r>
            <a:rPr lang="ka-GE" sz="2200" dirty="0" smtClean="0"/>
            <a:t>ოფიციალური დაგეგმვა</a:t>
          </a:r>
          <a:endParaRPr lang="en-GB" sz="2200" dirty="0"/>
        </a:p>
      </dgm:t>
    </dgm:pt>
    <dgm:pt modelId="{2E3DCBB3-36CD-4381-956E-7F994046A3A4}" type="parTrans" cxnId="{206EFC2B-4C62-49F5-B4A1-DA11F3B1CB79}">
      <dgm:prSet/>
      <dgm:spPr/>
      <dgm:t>
        <a:bodyPr/>
        <a:lstStyle/>
        <a:p>
          <a:endParaRPr lang="en-GB"/>
        </a:p>
      </dgm:t>
    </dgm:pt>
    <dgm:pt modelId="{B5804231-3A94-4D9C-BE30-0B2972C2E004}" type="sibTrans" cxnId="{206EFC2B-4C62-49F5-B4A1-DA11F3B1CB79}">
      <dgm:prSet/>
      <dgm:spPr/>
      <dgm:t>
        <a:bodyPr/>
        <a:lstStyle/>
        <a:p>
          <a:endParaRPr lang="en-GB"/>
        </a:p>
      </dgm:t>
    </dgm:pt>
    <dgm:pt modelId="{DED783EA-8DE3-4A19-A383-70A2DD74D3B2}">
      <dgm:prSet phldrT="[Text]" custT="1"/>
      <dgm:spPr/>
      <dgm:t>
        <a:bodyPr/>
        <a:lstStyle/>
        <a:p>
          <a:r>
            <a:rPr lang="en-GB" sz="2400" dirty="0"/>
            <a:t>Ac18 – Ac19: </a:t>
          </a:r>
          <a:r>
            <a:rPr lang="ka-GE" sz="2200" dirty="0" smtClean="0"/>
            <a:t>ინფორმაციის გავრცელება</a:t>
          </a:r>
          <a:endParaRPr lang="en-GB" sz="2200" dirty="0"/>
        </a:p>
      </dgm:t>
    </dgm:pt>
    <dgm:pt modelId="{FBA4B4EE-95FC-4A85-B4D8-91315A05A131}" type="parTrans" cxnId="{5D807479-9B6E-4C76-97E9-23645D1CA200}">
      <dgm:prSet/>
      <dgm:spPr/>
      <dgm:t>
        <a:bodyPr/>
        <a:lstStyle/>
        <a:p>
          <a:endParaRPr lang="en-US"/>
        </a:p>
      </dgm:t>
    </dgm:pt>
    <dgm:pt modelId="{7A9E730F-006A-4BE0-BC4B-862ABB870C37}" type="sibTrans" cxnId="{5D807479-9B6E-4C76-97E9-23645D1CA200}">
      <dgm:prSet/>
      <dgm:spPr/>
      <dgm:t>
        <a:bodyPr/>
        <a:lstStyle/>
        <a:p>
          <a:endParaRPr lang="en-US"/>
        </a:p>
      </dgm:t>
    </dgm:pt>
    <dgm:pt modelId="{C800DADA-BB4B-48A1-874B-F0B6CD24CE4D}" type="pres">
      <dgm:prSet presAssocID="{C34CB73B-F65C-4ECB-A04F-457BB86556C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2009F8-FF45-414F-961A-67BCA643B68A}" type="pres">
      <dgm:prSet presAssocID="{C34CB73B-F65C-4ECB-A04F-457BB86556C8}" presName="dummyMaxCanvas" presStyleCnt="0">
        <dgm:presLayoutVars/>
      </dgm:prSet>
      <dgm:spPr/>
    </dgm:pt>
    <dgm:pt modelId="{77201667-73B3-4F5D-A403-3F456A611B47}" type="pres">
      <dgm:prSet presAssocID="{C34CB73B-F65C-4ECB-A04F-457BB86556C8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9B8494-AE5C-4E3D-9115-DB4A90B338D9}" type="pres">
      <dgm:prSet presAssocID="{C34CB73B-F65C-4ECB-A04F-457BB86556C8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30BF90-47AC-4CBA-8E0C-86154DFC7032}" type="pres">
      <dgm:prSet presAssocID="{C34CB73B-F65C-4ECB-A04F-457BB86556C8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DB6279-2D41-45A8-B60C-BE2787FFA016}" type="pres">
      <dgm:prSet presAssocID="{C34CB73B-F65C-4ECB-A04F-457BB86556C8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D24DDF-16A4-494B-92C2-E863C0DFF575}" type="pres">
      <dgm:prSet presAssocID="{C34CB73B-F65C-4ECB-A04F-457BB86556C8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4C34DD-6CE3-4F12-8BF9-D828BACDFAB5}" type="pres">
      <dgm:prSet presAssocID="{C34CB73B-F65C-4ECB-A04F-457BB86556C8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EF5416-1932-4F8C-A308-00C3A40767D1}" type="pres">
      <dgm:prSet presAssocID="{C34CB73B-F65C-4ECB-A04F-457BB86556C8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632D44-3117-4645-8B4B-F159DE42A20C}" type="pres">
      <dgm:prSet presAssocID="{C34CB73B-F65C-4ECB-A04F-457BB86556C8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C8078-027E-40A0-8C33-4837089D67EF}" type="pres">
      <dgm:prSet presAssocID="{C34CB73B-F65C-4ECB-A04F-457BB86556C8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6CE2A8-683F-4E9D-B850-00523D3DF156}" type="pres">
      <dgm:prSet presAssocID="{C34CB73B-F65C-4ECB-A04F-457BB86556C8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AA3112-501C-4BD3-9786-9D782C9C743F}" type="pres">
      <dgm:prSet presAssocID="{C34CB73B-F65C-4ECB-A04F-457BB86556C8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807479-9B6E-4C76-97E9-23645D1CA200}" srcId="{C34CB73B-F65C-4ECB-A04F-457BB86556C8}" destId="{DED783EA-8DE3-4A19-A383-70A2DD74D3B2}" srcOrd="3" destOrd="0" parTransId="{FBA4B4EE-95FC-4A85-B4D8-91315A05A131}" sibTransId="{7A9E730F-006A-4BE0-BC4B-862ABB870C37}"/>
    <dgm:cxn modelId="{C181F6E7-6B18-455C-B1EA-71D8F2838BB9}" type="presOf" srcId="{9F98BB8B-01BB-49EC-8F74-0BBDC6B2B41D}" destId="{EB9B8494-AE5C-4E3D-9115-DB4A90B338D9}" srcOrd="0" destOrd="0" presId="urn:microsoft.com/office/officeart/2005/8/layout/vProcess5"/>
    <dgm:cxn modelId="{5B63E1B6-5848-4D37-A05B-1C52F8DA6398}" type="presOf" srcId="{5C1886E7-34A8-4EF0-B223-A624CE00B437}" destId="{5630BF90-47AC-4CBA-8E0C-86154DFC7032}" srcOrd="0" destOrd="0" presId="urn:microsoft.com/office/officeart/2005/8/layout/vProcess5"/>
    <dgm:cxn modelId="{75ABB96E-8D1A-4554-8930-9AF7FC8D2E06}" type="presOf" srcId="{5C1886E7-34A8-4EF0-B223-A624CE00B437}" destId="{FF6CE2A8-683F-4E9D-B850-00523D3DF156}" srcOrd="1" destOrd="0" presId="urn:microsoft.com/office/officeart/2005/8/layout/vProcess5"/>
    <dgm:cxn modelId="{2597BD76-7FFC-4162-8E63-65EF8716244C}" type="presOf" srcId="{BC13C7F1-2FBD-40F9-8345-54CAB4E8E8F8}" destId="{2B632D44-3117-4645-8B4B-F159DE42A20C}" srcOrd="1" destOrd="0" presId="urn:microsoft.com/office/officeart/2005/8/layout/vProcess5"/>
    <dgm:cxn modelId="{37A3FBA9-6455-4D74-B3C3-21ACAC046F0C}" type="presOf" srcId="{F28D15F5-F47C-4548-8E8F-8FDED38CB300}" destId="{CE4C34DD-6CE3-4F12-8BF9-D828BACDFAB5}" srcOrd="0" destOrd="0" presId="urn:microsoft.com/office/officeart/2005/8/layout/vProcess5"/>
    <dgm:cxn modelId="{C5515A6B-B379-4D74-84CF-46834E95E340}" type="presOf" srcId="{DED783EA-8DE3-4A19-A383-70A2DD74D3B2}" destId="{8EAA3112-501C-4BD3-9786-9D782C9C743F}" srcOrd="1" destOrd="0" presId="urn:microsoft.com/office/officeart/2005/8/layout/vProcess5"/>
    <dgm:cxn modelId="{D73A1272-0218-491E-9F4D-B59F450783F8}" type="presOf" srcId="{DED783EA-8DE3-4A19-A383-70A2DD74D3B2}" destId="{5CDB6279-2D41-45A8-B60C-BE2787FFA016}" srcOrd="0" destOrd="0" presId="urn:microsoft.com/office/officeart/2005/8/layout/vProcess5"/>
    <dgm:cxn modelId="{64908F08-B489-401A-9A46-A79DEFDFF082}" type="presOf" srcId="{B5804231-3A94-4D9C-BE30-0B2972C2E004}" destId="{94EF5416-1932-4F8C-A308-00C3A40767D1}" srcOrd="0" destOrd="0" presId="urn:microsoft.com/office/officeart/2005/8/layout/vProcess5"/>
    <dgm:cxn modelId="{1A7D7C3D-C47F-4C16-9BD3-DD594F35D37B}" type="presOf" srcId="{BC13C7F1-2FBD-40F9-8345-54CAB4E8E8F8}" destId="{77201667-73B3-4F5D-A403-3F456A611B47}" srcOrd="0" destOrd="0" presId="urn:microsoft.com/office/officeart/2005/8/layout/vProcess5"/>
    <dgm:cxn modelId="{9135AD99-D976-45C7-BA44-13F5350DE492}" srcId="{C34CB73B-F65C-4ECB-A04F-457BB86556C8}" destId="{9F98BB8B-01BB-49EC-8F74-0BBDC6B2B41D}" srcOrd="1" destOrd="0" parTransId="{459DF719-3BED-4E94-8A44-EC3C5FC4B73F}" sibTransId="{F28D15F5-F47C-4548-8E8F-8FDED38CB300}"/>
    <dgm:cxn modelId="{FDABB7B4-596A-4FB7-9CF9-5888EDFA19F9}" type="presOf" srcId="{C34CB73B-F65C-4ECB-A04F-457BB86556C8}" destId="{C800DADA-BB4B-48A1-874B-F0B6CD24CE4D}" srcOrd="0" destOrd="0" presId="urn:microsoft.com/office/officeart/2005/8/layout/vProcess5"/>
    <dgm:cxn modelId="{CD25F3EE-E8DC-4BB6-8764-8208C9AAA145}" srcId="{C34CB73B-F65C-4ECB-A04F-457BB86556C8}" destId="{BC13C7F1-2FBD-40F9-8345-54CAB4E8E8F8}" srcOrd="0" destOrd="0" parTransId="{55DDA992-8BCB-46C2-A8E7-63EBD32A9771}" sibTransId="{F7D29DBB-C26D-4101-B563-BE82397A768B}"/>
    <dgm:cxn modelId="{206EFC2B-4C62-49F5-B4A1-DA11F3B1CB79}" srcId="{C34CB73B-F65C-4ECB-A04F-457BB86556C8}" destId="{5C1886E7-34A8-4EF0-B223-A624CE00B437}" srcOrd="2" destOrd="0" parTransId="{2E3DCBB3-36CD-4381-956E-7F994046A3A4}" sibTransId="{B5804231-3A94-4D9C-BE30-0B2972C2E004}"/>
    <dgm:cxn modelId="{C245DF1F-67D7-4965-A645-C9EB1925795D}" type="presOf" srcId="{9F98BB8B-01BB-49EC-8F74-0BBDC6B2B41D}" destId="{F38C8078-027E-40A0-8C33-4837089D67EF}" srcOrd="1" destOrd="0" presId="urn:microsoft.com/office/officeart/2005/8/layout/vProcess5"/>
    <dgm:cxn modelId="{A4F26BD0-8DF6-45DC-9645-C3958F6A5237}" type="presOf" srcId="{F7D29DBB-C26D-4101-B563-BE82397A768B}" destId="{2AD24DDF-16A4-494B-92C2-E863C0DFF575}" srcOrd="0" destOrd="0" presId="urn:microsoft.com/office/officeart/2005/8/layout/vProcess5"/>
    <dgm:cxn modelId="{F4BB1F1A-620D-4C18-A8E5-5F271BC7D090}" type="presParOf" srcId="{C800DADA-BB4B-48A1-874B-F0B6CD24CE4D}" destId="{452009F8-FF45-414F-961A-67BCA643B68A}" srcOrd="0" destOrd="0" presId="urn:microsoft.com/office/officeart/2005/8/layout/vProcess5"/>
    <dgm:cxn modelId="{7A3EF89E-7BD7-4B90-BE41-4344ED69787A}" type="presParOf" srcId="{C800DADA-BB4B-48A1-874B-F0B6CD24CE4D}" destId="{77201667-73B3-4F5D-A403-3F456A611B47}" srcOrd="1" destOrd="0" presId="urn:microsoft.com/office/officeart/2005/8/layout/vProcess5"/>
    <dgm:cxn modelId="{F72F6DED-9C36-4829-806F-4074183CA944}" type="presParOf" srcId="{C800DADA-BB4B-48A1-874B-F0B6CD24CE4D}" destId="{EB9B8494-AE5C-4E3D-9115-DB4A90B338D9}" srcOrd="2" destOrd="0" presId="urn:microsoft.com/office/officeart/2005/8/layout/vProcess5"/>
    <dgm:cxn modelId="{F7BED443-DDD5-4556-B786-0A656531ED5B}" type="presParOf" srcId="{C800DADA-BB4B-48A1-874B-F0B6CD24CE4D}" destId="{5630BF90-47AC-4CBA-8E0C-86154DFC7032}" srcOrd="3" destOrd="0" presId="urn:microsoft.com/office/officeart/2005/8/layout/vProcess5"/>
    <dgm:cxn modelId="{641A5F56-D071-402F-8965-1EFA6A4FC33C}" type="presParOf" srcId="{C800DADA-BB4B-48A1-874B-F0B6CD24CE4D}" destId="{5CDB6279-2D41-45A8-B60C-BE2787FFA016}" srcOrd="4" destOrd="0" presId="urn:microsoft.com/office/officeart/2005/8/layout/vProcess5"/>
    <dgm:cxn modelId="{BA53DED6-BFC4-4D4E-8E16-B181E0FC3442}" type="presParOf" srcId="{C800DADA-BB4B-48A1-874B-F0B6CD24CE4D}" destId="{2AD24DDF-16A4-494B-92C2-E863C0DFF575}" srcOrd="5" destOrd="0" presId="urn:microsoft.com/office/officeart/2005/8/layout/vProcess5"/>
    <dgm:cxn modelId="{1F736A1B-9204-4DB3-8BF8-3D0A0901AE46}" type="presParOf" srcId="{C800DADA-BB4B-48A1-874B-F0B6CD24CE4D}" destId="{CE4C34DD-6CE3-4F12-8BF9-D828BACDFAB5}" srcOrd="6" destOrd="0" presId="urn:microsoft.com/office/officeart/2005/8/layout/vProcess5"/>
    <dgm:cxn modelId="{C7995A2A-2797-4832-A9EB-C2BEE2F2B6F7}" type="presParOf" srcId="{C800DADA-BB4B-48A1-874B-F0B6CD24CE4D}" destId="{94EF5416-1932-4F8C-A308-00C3A40767D1}" srcOrd="7" destOrd="0" presId="urn:microsoft.com/office/officeart/2005/8/layout/vProcess5"/>
    <dgm:cxn modelId="{1D5EC2D8-F4FF-4BAC-B0FA-EB269BE12FE5}" type="presParOf" srcId="{C800DADA-BB4B-48A1-874B-F0B6CD24CE4D}" destId="{2B632D44-3117-4645-8B4B-F159DE42A20C}" srcOrd="8" destOrd="0" presId="urn:microsoft.com/office/officeart/2005/8/layout/vProcess5"/>
    <dgm:cxn modelId="{A98DAE50-17C6-43EF-ACD1-066D51F2D31E}" type="presParOf" srcId="{C800DADA-BB4B-48A1-874B-F0B6CD24CE4D}" destId="{F38C8078-027E-40A0-8C33-4837089D67EF}" srcOrd="9" destOrd="0" presId="urn:microsoft.com/office/officeart/2005/8/layout/vProcess5"/>
    <dgm:cxn modelId="{6E5EC24C-5E6F-4B4E-88E1-C5AA48E69E34}" type="presParOf" srcId="{C800DADA-BB4B-48A1-874B-F0B6CD24CE4D}" destId="{FF6CE2A8-683F-4E9D-B850-00523D3DF156}" srcOrd="10" destOrd="0" presId="urn:microsoft.com/office/officeart/2005/8/layout/vProcess5"/>
    <dgm:cxn modelId="{1A50456D-3EE7-49C5-A010-DF1A8DFE8645}" type="presParOf" srcId="{C800DADA-BB4B-48A1-874B-F0B6CD24CE4D}" destId="{8EAA3112-501C-4BD3-9786-9D782C9C743F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4F90BB-0306-46F7-A60B-A2D5A8A746E9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86289ED3-4E0F-4CED-84C1-E982E74BA602}">
      <dgm:prSet phldrT="[Text]"/>
      <dgm:spPr/>
      <dgm:t>
        <a:bodyPr/>
        <a:lstStyle/>
        <a:p>
          <a:r>
            <a:rPr lang="ka-GE" dirty="0" smtClean="0"/>
            <a:t>საერთო სისტემა</a:t>
          </a:r>
          <a:endParaRPr lang="en-GB" dirty="0"/>
        </a:p>
      </dgm:t>
    </dgm:pt>
    <dgm:pt modelId="{EA3EDF48-D9EC-4F70-9325-BAE678FBCDFA}" type="parTrans" cxnId="{EBD71C3F-1A71-4E05-A93A-70B783AD923A}">
      <dgm:prSet/>
      <dgm:spPr/>
      <dgm:t>
        <a:bodyPr/>
        <a:lstStyle/>
        <a:p>
          <a:endParaRPr lang="en-GB"/>
        </a:p>
      </dgm:t>
    </dgm:pt>
    <dgm:pt modelId="{4AF3C3DB-8D56-40F3-A92C-3020EC09FFE1}" type="sibTrans" cxnId="{EBD71C3F-1A71-4E05-A93A-70B783AD923A}">
      <dgm:prSet/>
      <dgm:spPr/>
      <dgm:t>
        <a:bodyPr/>
        <a:lstStyle/>
        <a:p>
          <a:endParaRPr lang="en-GB"/>
        </a:p>
      </dgm:t>
    </dgm:pt>
    <dgm:pt modelId="{E06599D9-51A5-4EA5-BDEF-6832B0E1D953}">
      <dgm:prSet phldrT="[Text]"/>
      <dgm:spPr>
        <a:solidFill>
          <a:srgbClr val="E54551"/>
        </a:solidFill>
      </dgm:spPr>
      <dgm:t>
        <a:bodyPr/>
        <a:lstStyle/>
        <a:p>
          <a:r>
            <a:rPr lang="ka-GE" dirty="0" smtClean="0"/>
            <a:t>ამონაგები</a:t>
          </a:r>
          <a:endParaRPr lang="en-GB" dirty="0"/>
        </a:p>
      </dgm:t>
    </dgm:pt>
    <dgm:pt modelId="{2F9E02B4-72C8-4267-8CDD-8F8816B96D39}" type="parTrans" cxnId="{4E5C9C52-3CE3-45B3-8726-78F4E6A159BE}">
      <dgm:prSet/>
      <dgm:spPr>
        <a:solidFill>
          <a:srgbClr val="E54551"/>
        </a:solidFill>
      </dgm:spPr>
      <dgm:t>
        <a:bodyPr/>
        <a:lstStyle/>
        <a:p>
          <a:endParaRPr lang="en-GB"/>
        </a:p>
      </dgm:t>
    </dgm:pt>
    <dgm:pt modelId="{94917AF2-9D12-455C-857A-0D53F7E76409}" type="sibTrans" cxnId="{4E5C9C52-3CE3-45B3-8726-78F4E6A159BE}">
      <dgm:prSet/>
      <dgm:spPr/>
      <dgm:t>
        <a:bodyPr/>
        <a:lstStyle/>
        <a:p>
          <a:endParaRPr lang="en-GB"/>
        </a:p>
      </dgm:t>
    </dgm:pt>
    <dgm:pt modelId="{B65BCC4F-E198-43C8-9252-A84E38F56674}">
      <dgm:prSet phldrT="[Text]"/>
      <dgm:spPr/>
      <dgm:t>
        <a:bodyPr/>
        <a:lstStyle/>
        <a:p>
          <a:r>
            <a:rPr lang="ka-GE" dirty="0" smtClean="0"/>
            <a:t>დანახარჯები</a:t>
          </a:r>
          <a:endParaRPr lang="en-GB" dirty="0"/>
        </a:p>
      </dgm:t>
    </dgm:pt>
    <dgm:pt modelId="{3ECB1528-8719-4B19-BDB8-CB03A5998F2E}" type="parTrans" cxnId="{87662A38-1CBA-4A3E-8838-82C5CA0DDCBC}">
      <dgm:prSet/>
      <dgm:spPr/>
      <dgm:t>
        <a:bodyPr/>
        <a:lstStyle/>
        <a:p>
          <a:endParaRPr lang="en-GB"/>
        </a:p>
      </dgm:t>
    </dgm:pt>
    <dgm:pt modelId="{5206F0DD-A14B-42E8-960E-C47FEB7B44FE}" type="sibTrans" cxnId="{87662A38-1CBA-4A3E-8838-82C5CA0DDCBC}">
      <dgm:prSet/>
      <dgm:spPr/>
      <dgm:t>
        <a:bodyPr/>
        <a:lstStyle/>
        <a:p>
          <a:endParaRPr lang="en-GB"/>
        </a:p>
      </dgm:t>
    </dgm:pt>
    <dgm:pt modelId="{53F88E98-C68A-4E29-A6A0-0FD336C7A641}">
      <dgm:prSet phldrT="[Text]"/>
      <dgm:spPr/>
      <dgm:t>
        <a:bodyPr/>
        <a:lstStyle/>
        <a:p>
          <a:r>
            <a:rPr lang="ka-GE" dirty="0" smtClean="0"/>
            <a:t>ხელფასები</a:t>
          </a:r>
          <a:endParaRPr lang="en-GB" dirty="0"/>
        </a:p>
      </dgm:t>
    </dgm:pt>
    <dgm:pt modelId="{23F6EA61-9AD2-43D8-A5C2-A8559120880C}" type="parTrans" cxnId="{EEA12E2F-5EB7-4DB9-931E-2CE6C040E491}">
      <dgm:prSet/>
      <dgm:spPr/>
      <dgm:t>
        <a:bodyPr/>
        <a:lstStyle/>
        <a:p>
          <a:endParaRPr lang="en-GB"/>
        </a:p>
      </dgm:t>
    </dgm:pt>
    <dgm:pt modelId="{3741C9DE-707B-4145-B0A2-40771AE28FB6}" type="sibTrans" cxnId="{EEA12E2F-5EB7-4DB9-931E-2CE6C040E491}">
      <dgm:prSet/>
      <dgm:spPr/>
      <dgm:t>
        <a:bodyPr/>
        <a:lstStyle/>
        <a:p>
          <a:endParaRPr lang="en-GB"/>
        </a:p>
      </dgm:t>
    </dgm:pt>
    <dgm:pt modelId="{C469F755-7A9F-46B3-BC2C-825813C309CA}">
      <dgm:prSet phldrT="[Text]"/>
      <dgm:spPr/>
      <dgm:t>
        <a:bodyPr/>
        <a:lstStyle/>
        <a:p>
          <a:r>
            <a:rPr lang="ka-GE" dirty="0" smtClean="0"/>
            <a:t>მარაგი</a:t>
          </a:r>
          <a:endParaRPr lang="en-GB" dirty="0"/>
        </a:p>
      </dgm:t>
    </dgm:pt>
    <dgm:pt modelId="{8493557E-969D-407C-A1A9-D91DB23A83D1}" type="parTrans" cxnId="{B4AFE682-5192-427A-A329-A41AF0299BF3}">
      <dgm:prSet/>
      <dgm:spPr/>
      <dgm:t>
        <a:bodyPr/>
        <a:lstStyle/>
        <a:p>
          <a:endParaRPr lang="en-US"/>
        </a:p>
      </dgm:t>
    </dgm:pt>
    <dgm:pt modelId="{AB19B9EF-BA84-420A-8A00-BF1F18AB5898}" type="sibTrans" cxnId="{B4AFE682-5192-427A-A329-A41AF0299BF3}">
      <dgm:prSet/>
      <dgm:spPr/>
      <dgm:t>
        <a:bodyPr/>
        <a:lstStyle/>
        <a:p>
          <a:endParaRPr lang="en-US"/>
        </a:p>
      </dgm:t>
    </dgm:pt>
    <dgm:pt modelId="{6CCD9375-31FA-4E22-8B30-D59DE6F2AA71}">
      <dgm:prSet phldrT="[Text]"/>
      <dgm:spPr/>
      <dgm:t>
        <a:bodyPr/>
        <a:lstStyle/>
        <a:p>
          <a:r>
            <a:rPr lang="ka-GE" dirty="0" smtClean="0"/>
            <a:t>წიგნები</a:t>
          </a:r>
          <a:endParaRPr lang="en-GB" dirty="0"/>
        </a:p>
      </dgm:t>
    </dgm:pt>
    <dgm:pt modelId="{B94F6E9B-FAEC-4963-941B-E1BD06C6DF99}" type="parTrans" cxnId="{4C58519F-EF8A-44B4-BBEB-EB880E307EE7}">
      <dgm:prSet/>
      <dgm:spPr/>
      <dgm:t>
        <a:bodyPr/>
        <a:lstStyle/>
        <a:p>
          <a:endParaRPr lang="en-US"/>
        </a:p>
      </dgm:t>
    </dgm:pt>
    <dgm:pt modelId="{827DCC94-B840-477B-8B57-562F0F471D2D}" type="sibTrans" cxnId="{4C58519F-EF8A-44B4-BBEB-EB880E307EE7}">
      <dgm:prSet/>
      <dgm:spPr/>
      <dgm:t>
        <a:bodyPr/>
        <a:lstStyle/>
        <a:p>
          <a:endParaRPr lang="en-US"/>
        </a:p>
      </dgm:t>
    </dgm:pt>
    <dgm:pt modelId="{13EA2EA5-01F4-4F5D-AA0A-C4C2641A1D16}" type="pres">
      <dgm:prSet presAssocID="{794F90BB-0306-46F7-A60B-A2D5A8A746E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AA54679-FE04-4D1B-B8DB-198C80E16653}" type="pres">
      <dgm:prSet presAssocID="{86289ED3-4E0F-4CED-84C1-E982E74BA602}" presName="centerShape" presStyleLbl="node0" presStyleIdx="0" presStyleCnt="1"/>
      <dgm:spPr/>
      <dgm:t>
        <a:bodyPr/>
        <a:lstStyle/>
        <a:p>
          <a:endParaRPr lang="en-US"/>
        </a:p>
      </dgm:t>
    </dgm:pt>
    <dgm:pt modelId="{181D4BF7-43D3-4605-A19A-63CCD81F4283}" type="pres">
      <dgm:prSet presAssocID="{2F9E02B4-72C8-4267-8CDD-8F8816B96D39}" presName="parTrans" presStyleLbl="bgSibTrans2D1" presStyleIdx="0" presStyleCnt="5"/>
      <dgm:spPr/>
      <dgm:t>
        <a:bodyPr/>
        <a:lstStyle/>
        <a:p>
          <a:endParaRPr lang="en-US"/>
        </a:p>
      </dgm:t>
    </dgm:pt>
    <dgm:pt modelId="{6AA210DB-2A5E-4AC1-BBAA-DE581B761F50}" type="pres">
      <dgm:prSet presAssocID="{E06599D9-51A5-4EA5-BDEF-6832B0E1D95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FB11D5-F510-4961-8EBB-D54A248D8935}" type="pres">
      <dgm:prSet presAssocID="{3ECB1528-8719-4B19-BDB8-CB03A5998F2E}" presName="parTrans" presStyleLbl="bgSibTrans2D1" presStyleIdx="1" presStyleCnt="5"/>
      <dgm:spPr/>
      <dgm:t>
        <a:bodyPr/>
        <a:lstStyle/>
        <a:p>
          <a:endParaRPr lang="en-US"/>
        </a:p>
      </dgm:t>
    </dgm:pt>
    <dgm:pt modelId="{3DAC0EAD-9135-4028-B62F-B1AEA9320AF9}" type="pres">
      <dgm:prSet presAssocID="{B65BCC4F-E198-43C8-9252-A84E38F5667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BE8C53-E0EA-493C-AC42-6BF7C590F7FA}" type="pres">
      <dgm:prSet presAssocID="{23F6EA61-9AD2-43D8-A5C2-A8559120880C}" presName="parTrans" presStyleLbl="bgSibTrans2D1" presStyleIdx="2" presStyleCnt="5"/>
      <dgm:spPr/>
      <dgm:t>
        <a:bodyPr/>
        <a:lstStyle/>
        <a:p>
          <a:endParaRPr lang="en-US"/>
        </a:p>
      </dgm:t>
    </dgm:pt>
    <dgm:pt modelId="{40335009-5758-49DA-8BF6-B2AE690F5486}" type="pres">
      <dgm:prSet presAssocID="{53F88E98-C68A-4E29-A6A0-0FD336C7A64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D24214-FE7F-48AB-AB67-C3683E0790C0}" type="pres">
      <dgm:prSet presAssocID="{8493557E-969D-407C-A1A9-D91DB23A83D1}" presName="parTrans" presStyleLbl="bgSibTrans2D1" presStyleIdx="3" presStyleCnt="5"/>
      <dgm:spPr/>
      <dgm:t>
        <a:bodyPr/>
        <a:lstStyle/>
        <a:p>
          <a:endParaRPr lang="en-US"/>
        </a:p>
      </dgm:t>
    </dgm:pt>
    <dgm:pt modelId="{B20B98C2-5F51-4B31-92FC-669A20B2C3AD}" type="pres">
      <dgm:prSet presAssocID="{C469F755-7A9F-46B3-BC2C-825813C309C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02BA0F-7E77-4E9D-ADEC-35D5E1FE7BF9}" type="pres">
      <dgm:prSet presAssocID="{B94F6E9B-FAEC-4963-941B-E1BD06C6DF99}" presName="parTrans" presStyleLbl="bgSibTrans2D1" presStyleIdx="4" presStyleCnt="5"/>
      <dgm:spPr/>
      <dgm:t>
        <a:bodyPr/>
        <a:lstStyle/>
        <a:p>
          <a:endParaRPr lang="en-US"/>
        </a:p>
      </dgm:t>
    </dgm:pt>
    <dgm:pt modelId="{6DD929E8-46ED-467F-9B04-1F071E8CA031}" type="pres">
      <dgm:prSet presAssocID="{6CCD9375-31FA-4E22-8B30-D59DE6F2AA7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A3F51F-1A17-4056-9F43-5F0385A70692}" type="presOf" srcId="{B65BCC4F-E198-43C8-9252-A84E38F56674}" destId="{3DAC0EAD-9135-4028-B62F-B1AEA9320AF9}" srcOrd="0" destOrd="0" presId="urn:microsoft.com/office/officeart/2005/8/layout/radial4"/>
    <dgm:cxn modelId="{29AB8C38-59E0-4277-B542-B15905CEC05C}" type="presOf" srcId="{C469F755-7A9F-46B3-BC2C-825813C309CA}" destId="{B20B98C2-5F51-4B31-92FC-669A20B2C3AD}" srcOrd="0" destOrd="0" presId="urn:microsoft.com/office/officeart/2005/8/layout/radial4"/>
    <dgm:cxn modelId="{1ABFE19D-7BAC-42FC-91BA-E56D5F8FE99C}" type="presOf" srcId="{3ECB1528-8719-4B19-BDB8-CB03A5998F2E}" destId="{92FB11D5-F510-4961-8EBB-D54A248D8935}" srcOrd="0" destOrd="0" presId="urn:microsoft.com/office/officeart/2005/8/layout/radial4"/>
    <dgm:cxn modelId="{B4AFE682-5192-427A-A329-A41AF0299BF3}" srcId="{86289ED3-4E0F-4CED-84C1-E982E74BA602}" destId="{C469F755-7A9F-46B3-BC2C-825813C309CA}" srcOrd="3" destOrd="0" parTransId="{8493557E-969D-407C-A1A9-D91DB23A83D1}" sibTransId="{AB19B9EF-BA84-420A-8A00-BF1F18AB5898}"/>
    <dgm:cxn modelId="{0DF210D0-453D-4F57-88E7-16CC9A8FBA58}" type="presOf" srcId="{53F88E98-C68A-4E29-A6A0-0FD336C7A641}" destId="{40335009-5758-49DA-8BF6-B2AE690F5486}" srcOrd="0" destOrd="0" presId="urn:microsoft.com/office/officeart/2005/8/layout/radial4"/>
    <dgm:cxn modelId="{88F305B5-651E-4C89-9AA8-9D3337AB3A30}" type="presOf" srcId="{86289ED3-4E0F-4CED-84C1-E982E74BA602}" destId="{CAA54679-FE04-4D1B-B8DB-198C80E16653}" srcOrd="0" destOrd="0" presId="urn:microsoft.com/office/officeart/2005/8/layout/radial4"/>
    <dgm:cxn modelId="{7BBC02FB-D290-4D9F-B006-13019B11FE45}" type="presOf" srcId="{794F90BB-0306-46F7-A60B-A2D5A8A746E9}" destId="{13EA2EA5-01F4-4F5D-AA0A-C4C2641A1D16}" srcOrd="0" destOrd="0" presId="urn:microsoft.com/office/officeart/2005/8/layout/radial4"/>
    <dgm:cxn modelId="{EBD71C3F-1A71-4E05-A93A-70B783AD923A}" srcId="{794F90BB-0306-46F7-A60B-A2D5A8A746E9}" destId="{86289ED3-4E0F-4CED-84C1-E982E74BA602}" srcOrd="0" destOrd="0" parTransId="{EA3EDF48-D9EC-4F70-9325-BAE678FBCDFA}" sibTransId="{4AF3C3DB-8D56-40F3-A92C-3020EC09FFE1}"/>
    <dgm:cxn modelId="{5CC39B47-06AE-4876-965C-06E568470131}" type="presOf" srcId="{B94F6E9B-FAEC-4963-941B-E1BD06C6DF99}" destId="{5702BA0F-7E77-4E9D-ADEC-35D5E1FE7BF9}" srcOrd="0" destOrd="0" presId="urn:microsoft.com/office/officeart/2005/8/layout/radial4"/>
    <dgm:cxn modelId="{1E20B7CB-B8A5-4C7E-9AE2-CCF851C7D99C}" type="presOf" srcId="{23F6EA61-9AD2-43D8-A5C2-A8559120880C}" destId="{67BE8C53-E0EA-493C-AC42-6BF7C590F7FA}" srcOrd="0" destOrd="0" presId="urn:microsoft.com/office/officeart/2005/8/layout/radial4"/>
    <dgm:cxn modelId="{EEA12E2F-5EB7-4DB9-931E-2CE6C040E491}" srcId="{86289ED3-4E0F-4CED-84C1-E982E74BA602}" destId="{53F88E98-C68A-4E29-A6A0-0FD336C7A641}" srcOrd="2" destOrd="0" parTransId="{23F6EA61-9AD2-43D8-A5C2-A8559120880C}" sibTransId="{3741C9DE-707B-4145-B0A2-40771AE28FB6}"/>
    <dgm:cxn modelId="{4E5C9C52-3CE3-45B3-8726-78F4E6A159BE}" srcId="{86289ED3-4E0F-4CED-84C1-E982E74BA602}" destId="{E06599D9-51A5-4EA5-BDEF-6832B0E1D953}" srcOrd="0" destOrd="0" parTransId="{2F9E02B4-72C8-4267-8CDD-8F8816B96D39}" sibTransId="{94917AF2-9D12-455C-857A-0D53F7E76409}"/>
    <dgm:cxn modelId="{E0B194F9-9D70-4E94-B354-A3718082F8F0}" type="presOf" srcId="{E06599D9-51A5-4EA5-BDEF-6832B0E1D953}" destId="{6AA210DB-2A5E-4AC1-BBAA-DE581B761F50}" srcOrd="0" destOrd="0" presId="urn:microsoft.com/office/officeart/2005/8/layout/radial4"/>
    <dgm:cxn modelId="{87662A38-1CBA-4A3E-8838-82C5CA0DDCBC}" srcId="{86289ED3-4E0F-4CED-84C1-E982E74BA602}" destId="{B65BCC4F-E198-43C8-9252-A84E38F56674}" srcOrd="1" destOrd="0" parTransId="{3ECB1528-8719-4B19-BDB8-CB03A5998F2E}" sibTransId="{5206F0DD-A14B-42E8-960E-C47FEB7B44FE}"/>
    <dgm:cxn modelId="{B9BFDD75-643F-41DC-9FA3-8FD264EA1FA9}" type="presOf" srcId="{8493557E-969D-407C-A1A9-D91DB23A83D1}" destId="{6FD24214-FE7F-48AB-AB67-C3683E0790C0}" srcOrd="0" destOrd="0" presId="urn:microsoft.com/office/officeart/2005/8/layout/radial4"/>
    <dgm:cxn modelId="{2F9DC7E3-14AC-43AD-BEFD-8B30F595B775}" type="presOf" srcId="{6CCD9375-31FA-4E22-8B30-D59DE6F2AA71}" destId="{6DD929E8-46ED-467F-9B04-1F071E8CA031}" srcOrd="0" destOrd="0" presId="urn:microsoft.com/office/officeart/2005/8/layout/radial4"/>
    <dgm:cxn modelId="{30646B6B-357C-45A4-A4F3-EAE26A186664}" type="presOf" srcId="{2F9E02B4-72C8-4267-8CDD-8F8816B96D39}" destId="{181D4BF7-43D3-4605-A19A-63CCD81F4283}" srcOrd="0" destOrd="0" presId="urn:microsoft.com/office/officeart/2005/8/layout/radial4"/>
    <dgm:cxn modelId="{4C58519F-EF8A-44B4-BBEB-EB880E307EE7}" srcId="{86289ED3-4E0F-4CED-84C1-E982E74BA602}" destId="{6CCD9375-31FA-4E22-8B30-D59DE6F2AA71}" srcOrd="4" destOrd="0" parTransId="{B94F6E9B-FAEC-4963-941B-E1BD06C6DF99}" sibTransId="{827DCC94-B840-477B-8B57-562F0F471D2D}"/>
    <dgm:cxn modelId="{9D291F98-93F4-4919-ADCD-6269DCE159A1}" type="presParOf" srcId="{13EA2EA5-01F4-4F5D-AA0A-C4C2641A1D16}" destId="{CAA54679-FE04-4D1B-B8DB-198C80E16653}" srcOrd="0" destOrd="0" presId="urn:microsoft.com/office/officeart/2005/8/layout/radial4"/>
    <dgm:cxn modelId="{E7D3D8E6-2CCC-4EF3-92B8-DC66BABD16D6}" type="presParOf" srcId="{13EA2EA5-01F4-4F5D-AA0A-C4C2641A1D16}" destId="{181D4BF7-43D3-4605-A19A-63CCD81F4283}" srcOrd="1" destOrd="0" presId="urn:microsoft.com/office/officeart/2005/8/layout/radial4"/>
    <dgm:cxn modelId="{D555501E-F552-4033-A4B2-3C3FDFA1D955}" type="presParOf" srcId="{13EA2EA5-01F4-4F5D-AA0A-C4C2641A1D16}" destId="{6AA210DB-2A5E-4AC1-BBAA-DE581B761F50}" srcOrd="2" destOrd="0" presId="urn:microsoft.com/office/officeart/2005/8/layout/radial4"/>
    <dgm:cxn modelId="{7E8F5A3D-F9A0-42CF-8AE5-8E80DAA7BAF5}" type="presParOf" srcId="{13EA2EA5-01F4-4F5D-AA0A-C4C2641A1D16}" destId="{92FB11D5-F510-4961-8EBB-D54A248D8935}" srcOrd="3" destOrd="0" presId="urn:microsoft.com/office/officeart/2005/8/layout/radial4"/>
    <dgm:cxn modelId="{EF0C6DD5-CC72-4D75-ABCE-0430C12A361F}" type="presParOf" srcId="{13EA2EA5-01F4-4F5D-AA0A-C4C2641A1D16}" destId="{3DAC0EAD-9135-4028-B62F-B1AEA9320AF9}" srcOrd="4" destOrd="0" presId="urn:microsoft.com/office/officeart/2005/8/layout/radial4"/>
    <dgm:cxn modelId="{C2CEC875-136E-4049-8692-AD9D6377341C}" type="presParOf" srcId="{13EA2EA5-01F4-4F5D-AA0A-C4C2641A1D16}" destId="{67BE8C53-E0EA-493C-AC42-6BF7C590F7FA}" srcOrd="5" destOrd="0" presId="urn:microsoft.com/office/officeart/2005/8/layout/radial4"/>
    <dgm:cxn modelId="{A95AD5F1-724B-4452-962D-606F7AF52886}" type="presParOf" srcId="{13EA2EA5-01F4-4F5D-AA0A-C4C2641A1D16}" destId="{40335009-5758-49DA-8BF6-B2AE690F5486}" srcOrd="6" destOrd="0" presId="urn:microsoft.com/office/officeart/2005/8/layout/radial4"/>
    <dgm:cxn modelId="{4AC7631E-1095-4B57-BAD1-F8B3FFC48925}" type="presParOf" srcId="{13EA2EA5-01F4-4F5D-AA0A-C4C2641A1D16}" destId="{6FD24214-FE7F-48AB-AB67-C3683E0790C0}" srcOrd="7" destOrd="0" presId="urn:microsoft.com/office/officeart/2005/8/layout/radial4"/>
    <dgm:cxn modelId="{17F4437E-198F-46D2-894B-D5E29C36A02C}" type="presParOf" srcId="{13EA2EA5-01F4-4F5D-AA0A-C4C2641A1D16}" destId="{B20B98C2-5F51-4B31-92FC-669A20B2C3AD}" srcOrd="8" destOrd="0" presId="urn:microsoft.com/office/officeart/2005/8/layout/radial4"/>
    <dgm:cxn modelId="{4128A9BA-A3D5-4549-9D9F-B0E42A7FF1C9}" type="presParOf" srcId="{13EA2EA5-01F4-4F5D-AA0A-C4C2641A1D16}" destId="{5702BA0F-7E77-4E9D-ADEC-35D5E1FE7BF9}" srcOrd="9" destOrd="0" presId="urn:microsoft.com/office/officeart/2005/8/layout/radial4"/>
    <dgm:cxn modelId="{9FBA9867-7AA3-4449-AC40-C411F348B531}" type="presParOf" srcId="{13EA2EA5-01F4-4F5D-AA0A-C4C2641A1D16}" destId="{6DD929E8-46ED-467F-9B04-1F071E8CA031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9756AF1-0184-4E2F-BE74-2717D48D17C7}" type="doc">
      <dgm:prSet loTypeId="urn:microsoft.com/office/officeart/2005/8/layout/default#1" loCatId="list" qsTypeId="urn:microsoft.com/office/officeart/2005/8/quickstyle/simple5" qsCatId="simple" csTypeId="urn:microsoft.com/office/officeart/2005/8/colors/colorful1" csCatId="colorful" phldr="1"/>
      <dgm:spPr/>
    </dgm:pt>
    <dgm:pt modelId="{18B7D7A0-CFF2-405B-9010-958B18CCAA00}">
      <dgm:prSet phldrT="[Text]"/>
      <dgm:spPr/>
      <dgm:t>
        <a:bodyPr/>
        <a:lstStyle/>
        <a:p>
          <a:r>
            <a:rPr lang="ka-GE" dirty="0" smtClean="0"/>
            <a:t>გამოცდილება კლიენტთან</a:t>
          </a:r>
          <a:endParaRPr lang="en-GB" dirty="0"/>
        </a:p>
      </dgm:t>
    </dgm:pt>
    <dgm:pt modelId="{E8135FCD-5B4E-4511-B295-A01543DCF6F0}" type="parTrans" cxnId="{74148E37-7D0C-4AFD-8369-5CBF75820FE4}">
      <dgm:prSet/>
      <dgm:spPr/>
      <dgm:t>
        <a:bodyPr/>
        <a:lstStyle/>
        <a:p>
          <a:endParaRPr lang="en-GB"/>
        </a:p>
      </dgm:t>
    </dgm:pt>
    <dgm:pt modelId="{F1660CB0-3366-4941-90E0-02C029CA127F}" type="sibTrans" cxnId="{74148E37-7D0C-4AFD-8369-5CBF75820FE4}">
      <dgm:prSet/>
      <dgm:spPr/>
      <dgm:t>
        <a:bodyPr/>
        <a:lstStyle/>
        <a:p>
          <a:endParaRPr lang="en-GB"/>
        </a:p>
      </dgm:t>
    </dgm:pt>
    <dgm:pt modelId="{B560D76F-9E25-4C10-82C2-CB7CCFE48094}">
      <dgm:prSet phldrT="[Text]"/>
      <dgm:spPr/>
      <dgm:t>
        <a:bodyPr/>
        <a:lstStyle/>
        <a:p>
          <a:r>
            <a:rPr lang="ka-GE" dirty="0" smtClean="0"/>
            <a:t>კლიენტის ბიზნესი</a:t>
          </a:r>
          <a:endParaRPr lang="en-GB" dirty="0"/>
        </a:p>
      </dgm:t>
    </dgm:pt>
    <dgm:pt modelId="{6EBD2402-97DF-491F-975E-C44F40B00FDC}" type="parTrans" cxnId="{24B8BBAC-C035-4981-BDED-B4E18E94ECB3}">
      <dgm:prSet/>
      <dgm:spPr/>
      <dgm:t>
        <a:bodyPr/>
        <a:lstStyle/>
        <a:p>
          <a:endParaRPr lang="en-GB"/>
        </a:p>
      </dgm:t>
    </dgm:pt>
    <dgm:pt modelId="{8F1F73FB-73BC-4FB2-8D6A-F1CB5A626861}" type="sibTrans" cxnId="{24B8BBAC-C035-4981-BDED-B4E18E94ECB3}">
      <dgm:prSet/>
      <dgm:spPr/>
      <dgm:t>
        <a:bodyPr/>
        <a:lstStyle/>
        <a:p>
          <a:endParaRPr lang="en-GB"/>
        </a:p>
      </dgm:t>
    </dgm:pt>
    <dgm:pt modelId="{39193489-8456-4CD3-87BB-646293EF9C1C}">
      <dgm:prSet phldrT="[Text]"/>
      <dgm:spPr/>
      <dgm:t>
        <a:bodyPr/>
        <a:lstStyle/>
        <a:p>
          <a:r>
            <a:rPr lang="ka-GE" dirty="0" smtClean="0"/>
            <a:t>ვინ იყენებს ფინანსურ ანგარიშგებას?</a:t>
          </a:r>
          <a:endParaRPr lang="en-GB" dirty="0"/>
        </a:p>
      </dgm:t>
    </dgm:pt>
    <dgm:pt modelId="{1D519603-7E6A-40C9-8B23-8E2D0DC18350}" type="parTrans" cxnId="{53C7DFB5-25D3-4D35-8CBA-65931D7033A7}">
      <dgm:prSet/>
      <dgm:spPr/>
      <dgm:t>
        <a:bodyPr/>
        <a:lstStyle/>
        <a:p>
          <a:endParaRPr lang="en-GB"/>
        </a:p>
      </dgm:t>
    </dgm:pt>
    <dgm:pt modelId="{ED93820D-76D3-489F-83B3-2759B2D9393E}" type="sibTrans" cxnId="{53C7DFB5-25D3-4D35-8CBA-65931D7033A7}">
      <dgm:prSet/>
      <dgm:spPr/>
      <dgm:t>
        <a:bodyPr/>
        <a:lstStyle/>
        <a:p>
          <a:endParaRPr lang="en-GB"/>
        </a:p>
      </dgm:t>
    </dgm:pt>
    <dgm:pt modelId="{45FA35B5-5DF4-4AA3-BE5A-F22D9AF8A016}">
      <dgm:prSet phldrT="[Text]"/>
      <dgm:spPr/>
      <dgm:t>
        <a:bodyPr/>
        <a:lstStyle/>
        <a:p>
          <a:r>
            <a:rPr lang="ka-GE" dirty="0" smtClean="0"/>
            <a:t>მმართველობითი ექსპერტიზა</a:t>
          </a:r>
          <a:endParaRPr lang="en-GB" dirty="0"/>
        </a:p>
      </dgm:t>
    </dgm:pt>
    <dgm:pt modelId="{3601F654-4EFE-40C0-A648-A76C74DE38A3}" type="parTrans" cxnId="{DC35C6F7-5676-4FFF-96B6-F3C133C560C3}">
      <dgm:prSet/>
      <dgm:spPr/>
      <dgm:t>
        <a:bodyPr/>
        <a:lstStyle/>
        <a:p>
          <a:endParaRPr lang="en-GB"/>
        </a:p>
      </dgm:t>
    </dgm:pt>
    <dgm:pt modelId="{2F3D6E57-5DC6-4AD6-95B4-B7C091A7D0F1}" type="sibTrans" cxnId="{DC35C6F7-5676-4FFF-96B6-F3C133C560C3}">
      <dgm:prSet/>
      <dgm:spPr/>
      <dgm:t>
        <a:bodyPr/>
        <a:lstStyle/>
        <a:p>
          <a:endParaRPr lang="en-GB"/>
        </a:p>
      </dgm:t>
    </dgm:pt>
    <dgm:pt modelId="{18439A65-DC0B-4350-B9A4-1E8E9F9CC102}">
      <dgm:prSet phldrT="[Text]"/>
      <dgm:spPr/>
      <dgm:t>
        <a:bodyPr/>
        <a:lstStyle/>
        <a:p>
          <a:r>
            <a:rPr lang="ka-GE" dirty="0" smtClean="0"/>
            <a:t>სააღრიცხვო სისტემები</a:t>
          </a:r>
          <a:endParaRPr lang="en-GB" dirty="0"/>
        </a:p>
      </dgm:t>
    </dgm:pt>
    <dgm:pt modelId="{2D2B169E-32FB-4C93-AFD8-14801D702514}" type="parTrans" cxnId="{1B0BF089-A0A5-4AE2-8947-2E17ED09B164}">
      <dgm:prSet/>
      <dgm:spPr/>
      <dgm:t>
        <a:bodyPr/>
        <a:lstStyle/>
        <a:p>
          <a:endParaRPr lang="en-GB"/>
        </a:p>
      </dgm:t>
    </dgm:pt>
    <dgm:pt modelId="{12EE979D-51AD-4DAE-9280-90D8440409DD}" type="sibTrans" cxnId="{1B0BF089-A0A5-4AE2-8947-2E17ED09B164}">
      <dgm:prSet/>
      <dgm:spPr/>
      <dgm:t>
        <a:bodyPr/>
        <a:lstStyle/>
        <a:p>
          <a:endParaRPr lang="en-GB"/>
        </a:p>
      </dgm:t>
    </dgm:pt>
    <dgm:pt modelId="{7F12D1F7-D03E-4563-992A-614CD829A279}">
      <dgm:prSet phldrT="[Text]"/>
      <dgm:spPr/>
      <dgm:t>
        <a:bodyPr/>
        <a:lstStyle/>
        <a:p>
          <a:r>
            <a:rPr lang="ka-GE" dirty="0" smtClean="0"/>
            <a:t>რეგულაცია</a:t>
          </a:r>
          <a:endParaRPr lang="en-GB" dirty="0"/>
        </a:p>
      </dgm:t>
    </dgm:pt>
    <dgm:pt modelId="{435F6755-9456-4CD4-A343-220740456765}" type="parTrans" cxnId="{1AFF3243-B78C-49D1-8C00-554AA9A0B082}">
      <dgm:prSet/>
      <dgm:spPr/>
      <dgm:t>
        <a:bodyPr/>
        <a:lstStyle/>
        <a:p>
          <a:endParaRPr lang="en-GB"/>
        </a:p>
      </dgm:t>
    </dgm:pt>
    <dgm:pt modelId="{6734F44C-5B50-415B-A74F-7B166AF331E4}" type="sibTrans" cxnId="{1AFF3243-B78C-49D1-8C00-554AA9A0B082}">
      <dgm:prSet/>
      <dgm:spPr/>
      <dgm:t>
        <a:bodyPr/>
        <a:lstStyle/>
        <a:p>
          <a:endParaRPr lang="en-GB"/>
        </a:p>
      </dgm:t>
    </dgm:pt>
    <dgm:pt modelId="{85E39D46-A422-4F37-8B64-0E90E3AFD504}">
      <dgm:prSet phldrT="[Text]"/>
      <dgm:spPr/>
      <dgm:t>
        <a:bodyPr/>
        <a:lstStyle/>
        <a:p>
          <a:r>
            <a:rPr lang="ka-GE" dirty="0" smtClean="0"/>
            <a:t>დაფინანსება</a:t>
          </a:r>
          <a:r>
            <a:rPr lang="en-GB" dirty="0" smtClean="0"/>
            <a:t>/</a:t>
          </a:r>
          <a:r>
            <a:rPr lang="ka-GE" dirty="0" smtClean="0"/>
            <a:t>ფუნქციონირებადი საწარმო</a:t>
          </a:r>
          <a:endParaRPr lang="en-GB" dirty="0"/>
        </a:p>
      </dgm:t>
    </dgm:pt>
    <dgm:pt modelId="{0A99DB65-4F84-4E7D-AA71-6E6C609914EE}" type="parTrans" cxnId="{6ADAE44B-B5C9-4FF0-A5B5-88E64A6A62C4}">
      <dgm:prSet/>
      <dgm:spPr/>
      <dgm:t>
        <a:bodyPr/>
        <a:lstStyle/>
        <a:p>
          <a:endParaRPr lang="en-GB"/>
        </a:p>
      </dgm:t>
    </dgm:pt>
    <dgm:pt modelId="{E2396189-9F92-4733-AE7D-54BA3E9864C2}" type="sibTrans" cxnId="{6ADAE44B-B5C9-4FF0-A5B5-88E64A6A62C4}">
      <dgm:prSet/>
      <dgm:spPr/>
      <dgm:t>
        <a:bodyPr/>
        <a:lstStyle/>
        <a:p>
          <a:endParaRPr lang="en-GB"/>
        </a:p>
      </dgm:t>
    </dgm:pt>
    <dgm:pt modelId="{E353CB69-A6C8-420D-B8FC-CFB54C1D4011}">
      <dgm:prSet phldrT="[Text]"/>
      <dgm:spPr/>
      <dgm:t>
        <a:bodyPr/>
        <a:lstStyle/>
        <a:p>
          <a:r>
            <a:rPr lang="ka-GE" dirty="0" smtClean="0"/>
            <a:t>თანამშრომელთა გამოცდილება</a:t>
          </a:r>
          <a:endParaRPr lang="en-GB" dirty="0"/>
        </a:p>
      </dgm:t>
    </dgm:pt>
    <dgm:pt modelId="{F5569CBA-1018-484D-BABE-EC26F8346EED}" type="parTrans" cxnId="{6B2EC20F-1136-4637-9E02-1E477D79E227}">
      <dgm:prSet/>
      <dgm:spPr/>
      <dgm:t>
        <a:bodyPr/>
        <a:lstStyle/>
        <a:p>
          <a:endParaRPr lang="en-GB"/>
        </a:p>
      </dgm:t>
    </dgm:pt>
    <dgm:pt modelId="{6F7A66E1-61B0-4646-BC4D-D6D885662619}" type="sibTrans" cxnId="{6B2EC20F-1136-4637-9E02-1E477D79E227}">
      <dgm:prSet/>
      <dgm:spPr/>
      <dgm:t>
        <a:bodyPr/>
        <a:lstStyle/>
        <a:p>
          <a:endParaRPr lang="en-GB"/>
        </a:p>
      </dgm:t>
    </dgm:pt>
    <dgm:pt modelId="{49CEBCFA-6F39-445D-A49A-09250BD304B5}">
      <dgm:prSet phldrT="[Text]"/>
      <dgm:spPr/>
      <dgm:t>
        <a:bodyPr/>
        <a:lstStyle/>
        <a:p>
          <a:r>
            <a:rPr lang="en-GB" dirty="0"/>
            <a:t>...</a:t>
          </a:r>
        </a:p>
      </dgm:t>
    </dgm:pt>
    <dgm:pt modelId="{EDA10736-9448-4D24-BDA4-6CC4C10D375C}" type="parTrans" cxnId="{A67DB5D7-CEDF-4710-8898-6BE95C00C574}">
      <dgm:prSet/>
      <dgm:spPr/>
      <dgm:t>
        <a:bodyPr/>
        <a:lstStyle/>
        <a:p>
          <a:endParaRPr lang="en-GB"/>
        </a:p>
      </dgm:t>
    </dgm:pt>
    <dgm:pt modelId="{7E6E9EED-FF81-4E94-8A83-012DF76F0A4A}" type="sibTrans" cxnId="{A67DB5D7-CEDF-4710-8898-6BE95C00C574}">
      <dgm:prSet/>
      <dgm:spPr/>
      <dgm:t>
        <a:bodyPr/>
        <a:lstStyle/>
        <a:p>
          <a:endParaRPr lang="en-GB"/>
        </a:p>
      </dgm:t>
    </dgm:pt>
    <dgm:pt modelId="{0BDEA7C5-2FF3-4B10-93AF-09C1C945A3EB}" type="pres">
      <dgm:prSet presAssocID="{A9756AF1-0184-4E2F-BE74-2717D48D17C7}" presName="diagram" presStyleCnt="0">
        <dgm:presLayoutVars>
          <dgm:dir/>
          <dgm:resizeHandles val="exact"/>
        </dgm:presLayoutVars>
      </dgm:prSet>
      <dgm:spPr/>
    </dgm:pt>
    <dgm:pt modelId="{6D53A315-0256-4890-8F35-140AC34F9389}" type="pres">
      <dgm:prSet presAssocID="{18B7D7A0-CFF2-405B-9010-958B18CCAA00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496DB2-2063-43B2-90A2-143E2AC1C768}" type="pres">
      <dgm:prSet presAssocID="{F1660CB0-3366-4941-90E0-02C029CA127F}" presName="sibTrans" presStyleCnt="0"/>
      <dgm:spPr/>
    </dgm:pt>
    <dgm:pt modelId="{442130E6-E395-4D06-8E70-3813E141E276}" type="pres">
      <dgm:prSet presAssocID="{B560D76F-9E25-4C10-82C2-CB7CCFE48094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AD9B13-CDB5-4023-ACDB-EADB825BFCE8}" type="pres">
      <dgm:prSet presAssocID="{8F1F73FB-73BC-4FB2-8D6A-F1CB5A626861}" presName="sibTrans" presStyleCnt="0"/>
      <dgm:spPr/>
    </dgm:pt>
    <dgm:pt modelId="{3064AD3D-D7F7-49D0-AAEF-699C302F621A}" type="pres">
      <dgm:prSet presAssocID="{39193489-8456-4CD3-87BB-646293EF9C1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021801-C676-498F-83C4-2A0497B39BB8}" type="pres">
      <dgm:prSet presAssocID="{ED93820D-76D3-489F-83B3-2759B2D9393E}" presName="sibTrans" presStyleCnt="0"/>
      <dgm:spPr/>
    </dgm:pt>
    <dgm:pt modelId="{DF1CCDA5-69BA-4DEA-A51B-0BBADD35A73B}" type="pres">
      <dgm:prSet presAssocID="{45FA35B5-5DF4-4AA3-BE5A-F22D9AF8A01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1B6715-4E99-4D82-902C-A5AA609B5BB7}" type="pres">
      <dgm:prSet presAssocID="{2F3D6E57-5DC6-4AD6-95B4-B7C091A7D0F1}" presName="sibTrans" presStyleCnt="0"/>
      <dgm:spPr/>
    </dgm:pt>
    <dgm:pt modelId="{994C9132-1114-4373-BCDE-542D36D4FF7E}" type="pres">
      <dgm:prSet presAssocID="{18439A65-DC0B-4350-B9A4-1E8E9F9CC102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2BF038-DB48-4F61-ADBC-780558F260F2}" type="pres">
      <dgm:prSet presAssocID="{12EE979D-51AD-4DAE-9280-90D8440409DD}" presName="sibTrans" presStyleCnt="0"/>
      <dgm:spPr/>
    </dgm:pt>
    <dgm:pt modelId="{F03FB4E7-4D1B-48B8-BF97-8F5240EEA877}" type="pres">
      <dgm:prSet presAssocID="{7F12D1F7-D03E-4563-992A-614CD829A279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1FD0AF-1450-43C1-9C6F-5D742C343304}" type="pres">
      <dgm:prSet presAssocID="{6734F44C-5B50-415B-A74F-7B166AF331E4}" presName="sibTrans" presStyleCnt="0"/>
      <dgm:spPr/>
    </dgm:pt>
    <dgm:pt modelId="{008C3AA9-EB52-4190-B6C2-24BAC8007D5C}" type="pres">
      <dgm:prSet presAssocID="{85E39D46-A422-4F37-8B64-0E90E3AFD504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F7FEAC-09C9-4F22-8AB6-DCA83669A24D}" type="pres">
      <dgm:prSet presAssocID="{E2396189-9F92-4733-AE7D-54BA3E9864C2}" presName="sibTrans" presStyleCnt="0"/>
      <dgm:spPr/>
    </dgm:pt>
    <dgm:pt modelId="{EB5DD55A-C9D9-47F1-A0B9-14156E0CE957}" type="pres">
      <dgm:prSet presAssocID="{E353CB69-A6C8-420D-B8FC-CFB54C1D401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61D435-490E-4A24-9F5A-E5B220943E30}" type="pres">
      <dgm:prSet presAssocID="{6F7A66E1-61B0-4646-BC4D-D6D885662619}" presName="sibTrans" presStyleCnt="0"/>
      <dgm:spPr/>
    </dgm:pt>
    <dgm:pt modelId="{0E2F7D50-C140-465E-A7A8-A409AF15F46B}" type="pres">
      <dgm:prSet presAssocID="{49CEBCFA-6F39-445D-A49A-09250BD304B5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0AF325-B1A1-4E45-B915-1E88682469D9}" type="presOf" srcId="{85E39D46-A422-4F37-8B64-0E90E3AFD504}" destId="{008C3AA9-EB52-4190-B6C2-24BAC8007D5C}" srcOrd="0" destOrd="0" presId="urn:microsoft.com/office/officeart/2005/8/layout/default#1"/>
    <dgm:cxn modelId="{AC5A7FC8-E0D1-4144-A645-3F6050E9EE3F}" type="presOf" srcId="{39193489-8456-4CD3-87BB-646293EF9C1C}" destId="{3064AD3D-D7F7-49D0-AAEF-699C302F621A}" srcOrd="0" destOrd="0" presId="urn:microsoft.com/office/officeart/2005/8/layout/default#1"/>
    <dgm:cxn modelId="{6B2EC20F-1136-4637-9E02-1E477D79E227}" srcId="{A9756AF1-0184-4E2F-BE74-2717D48D17C7}" destId="{E353CB69-A6C8-420D-B8FC-CFB54C1D4011}" srcOrd="7" destOrd="0" parTransId="{F5569CBA-1018-484D-BABE-EC26F8346EED}" sibTransId="{6F7A66E1-61B0-4646-BC4D-D6D885662619}"/>
    <dgm:cxn modelId="{1AFF3243-B78C-49D1-8C00-554AA9A0B082}" srcId="{A9756AF1-0184-4E2F-BE74-2717D48D17C7}" destId="{7F12D1F7-D03E-4563-992A-614CD829A279}" srcOrd="5" destOrd="0" parTransId="{435F6755-9456-4CD4-A343-220740456765}" sibTransId="{6734F44C-5B50-415B-A74F-7B166AF331E4}"/>
    <dgm:cxn modelId="{4D84E593-A6F1-4883-AA44-18F32CBEAD2C}" type="presOf" srcId="{B560D76F-9E25-4C10-82C2-CB7CCFE48094}" destId="{442130E6-E395-4D06-8E70-3813E141E276}" srcOrd="0" destOrd="0" presId="urn:microsoft.com/office/officeart/2005/8/layout/default#1"/>
    <dgm:cxn modelId="{DC35C6F7-5676-4FFF-96B6-F3C133C560C3}" srcId="{A9756AF1-0184-4E2F-BE74-2717D48D17C7}" destId="{45FA35B5-5DF4-4AA3-BE5A-F22D9AF8A016}" srcOrd="3" destOrd="0" parTransId="{3601F654-4EFE-40C0-A648-A76C74DE38A3}" sibTransId="{2F3D6E57-5DC6-4AD6-95B4-B7C091A7D0F1}"/>
    <dgm:cxn modelId="{74148E37-7D0C-4AFD-8369-5CBF75820FE4}" srcId="{A9756AF1-0184-4E2F-BE74-2717D48D17C7}" destId="{18B7D7A0-CFF2-405B-9010-958B18CCAA00}" srcOrd="0" destOrd="0" parTransId="{E8135FCD-5B4E-4511-B295-A01543DCF6F0}" sibTransId="{F1660CB0-3366-4941-90E0-02C029CA127F}"/>
    <dgm:cxn modelId="{A67DB5D7-CEDF-4710-8898-6BE95C00C574}" srcId="{A9756AF1-0184-4E2F-BE74-2717D48D17C7}" destId="{49CEBCFA-6F39-445D-A49A-09250BD304B5}" srcOrd="8" destOrd="0" parTransId="{EDA10736-9448-4D24-BDA4-6CC4C10D375C}" sibTransId="{7E6E9EED-FF81-4E94-8A83-012DF76F0A4A}"/>
    <dgm:cxn modelId="{11685A38-FD6C-4ABF-AD16-A81EC5481BD9}" type="presOf" srcId="{18B7D7A0-CFF2-405B-9010-958B18CCAA00}" destId="{6D53A315-0256-4890-8F35-140AC34F9389}" srcOrd="0" destOrd="0" presId="urn:microsoft.com/office/officeart/2005/8/layout/default#1"/>
    <dgm:cxn modelId="{491D63C8-8B03-4D92-AE70-25636EB8372A}" type="presOf" srcId="{E353CB69-A6C8-420D-B8FC-CFB54C1D4011}" destId="{EB5DD55A-C9D9-47F1-A0B9-14156E0CE957}" srcOrd="0" destOrd="0" presId="urn:microsoft.com/office/officeart/2005/8/layout/default#1"/>
    <dgm:cxn modelId="{EB697B37-0293-4B0D-8526-6783826AB5DE}" type="presOf" srcId="{A9756AF1-0184-4E2F-BE74-2717D48D17C7}" destId="{0BDEA7C5-2FF3-4B10-93AF-09C1C945A3EB}" srcOrd="0" destOrd="0" presId="urn:microsoft.com/office/officeart/2005/8/layout/default#1"/>
    <dgm:cxn modelId="{2E9FD876-FE0B-4BF5-9777-10D069B8421C}" type="presOf" srcId="{18439A65-DC0B-4350-B9A4-1E8E9F9CC102}" destId="{994C9132-1114-4373-BCDE-542D36D4FF7E}" srcOrd="0" destOrd="0" presId="urn:microsoft.com/office/officeart/2005/8/layout/default#1"/>
    <dgm:cxn modelId="{1B0BF089-A0A5-4AE2-8947-2E17ED09B164}" srcId="{A9756AF1-0184-4E2F-BE74-2717D48D17C7}" destId="{18439A65-DC0B-4350-B9A4-1E8E9F9CC102}" srcOrd="4" destOrd="0" parTransId="{2D2B169E-32FB-4C93-AFD8-14801D702514}" sibTransId="{12EE979D-51AD-4DAE-9280-90D8440409DD}"/>
    <dgm:cxn modelId="{B6C21366-E2BF-4394-AD2D-B11BED73C321}" type="presOf" srcId="{49CEBCFA-6F39-445D-A49A-09250BD304B5}" destId="{0E2F7D50-C140-465E-A7A8-A409AF15F46B}" srcOrd="0" destOrd="0" presId="urn:microsoft.com/office/officeart/2005/8/layout/default#1"/>
    <dgm:cxn modelId="{53C7DFB5-25D3-4D35-8CBA-65931D7033A7}" srcId="{A9756AF1-0184-4E2F-BE74-2717D48D17C7}" destId="{39193489-8456-4CD3-87BB-646293EF9C1C}" srcOrd="2" destOrd="0" parTransId="{1D519603-7E6A-40C9-8B23-8E2D0DC18350}" sibTransId="{ED93820D-76D3-489F-83B3-2759B2D9393E}"/>
    <dgm:cxn modelId="{24B8BBAC-C035-4981-BDED-B4E18E94ECB3}" srcId="{A9756AF1-0184-4E2F-BE74-2717D48D17C7}" destId="{B560D76F-9E25-4C10-82C2-CB7CCFE48094}" srcOrd="1" destOrd="0" parTransId="{6EBD2402-97DF-491F-975E-C44F40B00FDC}" sibTransId="{8F1F73FB-73BC-4FB2-8D6A-F1CB5A626861}"/>
    <dgm:cxn modelId="{05F0913B-D7ED-493E-BE48-97B16E4BE0AF}" type="presOf" srcId="{7F12D1F7-D03E-4563-992A-614CD829A279}" destId="{F03FB4E7-4D1B-48B8-BF97-8F5240EEA877}" srcOrd="0" destOrd="0" presId="urn:microsoft.com/office/officeart/2005/8/layout/default#1"/>
    <dgm:cxn modelId="{35DB305A-840C-4625-8BF9-71CC9A7E759F}" type="presOf" srcId="{45FA35B5-5DF4-4AA3-BE5A-F22D9AF8A016}" destId="{DF1CCDA5-69BA-4DEA-A51B-0BBADD35A73B}" srcOrd="0" destOrd="0" presId="urn:microsoft.com/office/officeart/2005/8/layout/default#1"/>
    <dgm:cxn modelId="{6ADAE44B-B5C9-4FF0-A5B5-88E64A6A62C4}" srcId="{A9756AF1-0184-4E2F-BE74-2717D48D17C7}" destId="{85E39D46-A422-4F37-8B64-0E90E3AFD504}" srcOrd="6" destOrd="0" parTransId="{0A99DB65-4F84-4E7D-AA71-6E6C609914EE}" sibTransId="{E2396189-9F92-4733-AE7D-54BA3E9864C2}"/>
    <dgm:cxn modelId="{1B6E7600-8191-44C3-AB70-E5616EF5B2B0}" type="presParOf" srcId="{0BDEA7C5-2FF3-4B10-93AF-09C1C945A3EB}" destId="{6D53A315-0256-4890-8F35-140AC34F9389}" srcOrd="0" destOrd="0" presId="urn:microsoft.com/office/officeart/2005/8/layout/default#1"/>
    <dgm:cxn modelId="{92969D1D-6027-44C0-893A-57C0E20456F1}" type="presParOf" srcId="{0BDEA7C5-2FF3-4B10-93AF-09C1C945A3EB}" destId="{E1496DB2-2063-43B2-90A2-143E2AC1C768}" srcOrd="1" destOrd="0" presId="urn:microsoft.com/office/officeart/2005/8/layout/default#1"/>
    <dgm:cxn modelId="{A7D9D72D-F50B-48B8-81A6-7B1A87DBD4A6}" type="presParOf" srcId="{0BDEA7C5-2FF3-4B10-93AF-09C1C945A3EB}" destId="{442130E6-E395-4D06-8E70-3813E141E276}" srcOrd="2" destOrd="0" presId="urn:microsoft.com/office/officeart/2005/8/layout/default#1"/>
    <dgm:cxn modelId="{7A57A02D-6E86-469D-AF9F-5206594714C9}" type="presParOf" srcId="{0BDEA7C5-2FF3-4B10-93AF-09C1C945A3EB}" destId="{85AD9B13-CDB5-4023-ACDB-EADB825BFCE8}" srcOrd="3" destOrd="0" presId="urn:microsoft.com/office/officeart/2005/8/layout/default#1"/>
    <dgm:cxn modelId="{3424653C-0C20-4FD5-99F2-991BCB05DD44}" type="presParOf" srcId="{0BDEA7C5-2FF3-4B10-93AF-09C1C945A3EB}" destId="{3064AD3D-D7F7-49D0-AAEF-699C302F621A}" srcOrd="4" destOrd="0" presId="urn:microsoft.com/office/officeart/2005/8/layout/default#1"/>
    <dgm:cxn modelId="{61305B5B-FFD7-45A3-A305-C216E721889B}" type="presParOf" srcId="{0BDEA7C5-2FF3-4B10-93AF-09C1C945A3EB}" destId="{96021801-C676-498F-83C4-2A0497B39BB8}" srcOrd="5" destOrd="0" presId="urn:microsoft.com/office/officeart/2005/8/layout/default#1"/>
    <dgm:cxn modelId="{0208CFFD-D665-42B7-87AE-8F4DBF9D41A0}" type="presParOf" srcId="{0BDEA7C5-2FF3-4B10-93AF-09C1C945A3EB}" destId="{DF1CCDA5-69BA-4DEA-A51B-0BBADD35A73B}" srcOrd="6" destOrd="0" presId="urn:microsoft.com/office/officeart/2005/8/layout/default#1"/>
    <dgm:cxn modelId="{204F7F06-3EAB-4485-A997-066BB189FEB1}" type="presParOf" srcId="{0BDEA7C5-2FF3-4B10-93AF-09C1C945A3EB}" destId="{5A1B6715-4E99-4D82-902C-A5AA609B5BB7}" srcOrd="7" destOrd="0" presId="urn:microsoft.com/office/officeart/2005/8/layout/default#1"/>
    <dgm:cxn modelId="{F2C1FAAB-8557-4619-BD0C-F60406EAE397}" type="presParOf" srcId="{0BDEA7C5-2FF3-4B10-93AF-09C1C945A3EB}" destId="{994C9132-1114-4373-BCDE-542D36D4FF7E}" srcOrd="8" destOrd="0" presId="urn:microsoft.com/office/officeart/2005/8/layout/default#1"/>
    <dgm:cxn modelId="{3C82EAF2-2C2F-4056-B054-EEAE3CFC31B3}" type="presParOf" srcId="{0BDEA7C5-2FF3-4B10-93AF-09C1C945A3EB}" destId="{A32BF038-DB48-4F61-ADBC-780558F260F2}" srcOrd="9" destOrd="0" presId="urn:microsoft.com/office/officeart/2005/8/layout/default#1"/>
    <dgm:cxn modelId="{184F752A-AEFF-4F00-B605-5790564BA87A}" type="presParOf" srcId="{0BDEA7C5-2FF3-4B10-93AF-09C1C945A3EB}" destId="{F03FB4E7-4D1B-48B8-BF97-8F5240EEA877}" srcOrd="10" destOrd="0" presId="urn:microsoft.com/office/officeart/2005/8/layout/default#1"/>
    <dgm:cxn modelId="{4B3436C4-5BBF-4B08-BDDF-D783719D6255}" type="presParOf" srcId="{0BDEA7C5-2FF3-4B10-93AF-09C1C945A3EB}" destId="{0B1FD0AF-1450-43C1-9C6F-5D742C343304}" srcOrd="11" destOrd="0" presId="urn:microsoft.com/office/officeart/2005/8/layout/default#1"/>
    <dgm:cxn modelId="{987118D4-2FF0-4044-B8DE-6D97BE1D93B4}" type="presParOf" srcId="{0BDEA7C5-2FF3-4B10-93AF-09C1C945A3EB}" destId="{008C3AA9-EB52-4190-B6C2-24BAC8007D5C}" srcOrd="12" destOrd="0" presId="urn:microsoft.com/office/officeart/2005/8/layout/default#1"/>
    <dgm:cxn modelId="{1290A028-C9A0-487F-B314-52C8189D383D}" type="presParOf" srcId="{0BDEA7C5-2FF3-4B10-93AF-09C1C945A3EB}" destId="{6FF7FEAC-09C9-4F22-8AB6-DCA83669A24D}" srcOrd="13" destOrd="0" presId="urn:microsoft.com/office/officeart/2005/8/layout/default#1"/>
    <dgm:cxn modelId="{DBB7C706-27D0-4876-82B3-2A8E511A27A2}" type="presParOf" srcId="{0BDEA7C5-2FF3-4B10-93AF-09C1C945A3EB}" destId="{EB5DD55A-C9D9-47F1-A0B9-14156E0CE957}" srcOrd="14" destOrd="0" presId="urn:microsoft.com/office/officeart/2005/8/layout/default#1"/>
    <dgm:cxn modelId="{2952E6BF-A870-4A48-AD19-CE35D563647F}" type="presParOf" srcId="{0BDEA7C5-2FF3-4B10-93AF-09C1C945A3EB}" destId="{E061D435-490E-4A24-9F5A-E5B220943E30}" srcOrd="15" destOrd="0" presId="urn:microsoft.com/office/officeart/2005/8/layout/default#1"/>
    <dgm:cxn modelId="{BD13D451-CD66-45B2-A7C3-011BABFBA46B}" type="presParOf" srcId="{0BDEA7C5-2FF3-4B10-93AF-09C1C945A3EB}" destId="{0E2F7D50-C140-465E-A7A8-A409AF15F46B}" srcOrd="1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12357D1-265A-490E-9D8B-50A0DD96573A}" type="doc">
      <dgm:prSet loTypeId="urn:microsoft.com/office/officeart/2005/8/layout/process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2FE7F43C-F8A0-4948-BE35-001A1F1F8D8A}">
      <dgm:prSet phldrT="[Text]"/>
      <dgm:spPr/>
      <dgm:t>
        <a:bodyPr/>
        <a:lstStyle/>
        <a:p>
          <a:r>
            <a:rPr lang="ka-GE" dirty="0" smtClean="0"/>
            <a:t>პრობლემა</a:t>
          </a:r>
          <a:endParaRPr lang="en-GB" dirty="0"/>
        </a:p>
      </dgm:t>
    </dgm:pt>
    <dgm:pt modelId="{59D65E22-D2A1-42E0-AB1E-831FC21F2F55}" type="parTrans" cxnId="{BF98CCAB-4669-4637-9144-1A63BF57F6EF}">
      <dgm:prSet/>
      <dgm:spPr/>
      <dgm:t>
        <a:bodyPr/>
        <a:lstStyle/>
        <a:p>
          <a:endParaRPr lang="en-GB"/>
        </a:p>
      </dgm:t>
    </dgm:pt>
    <dgm:pt modelId="{79DF512D-EB6D-40F5-87B5-D10B265E0440}" type="sibTrans" cxnId="{BF98CCAB-4669-4637-9144-1A63BF57F6EF}">
      <dgm:prSet/>
      <dgm:spPr/>
      <dgm:t>
        <a:bodyPr/>
        <a:lstStyle/>
        <a:p>
          <a:endParaRPr lang="en-GB"/>
        </a:p>
      </dgm:t>
    </dgm:pt>
    <dgm:pt modelId="{8F55D166-DE30-4699-BEEE-2E32DC034D36}">
      <dgm:prSet phldrT="[Text]"/>
      <dgm:spPr/>
      <dgm:t>
        <a:bodyPr/>
        <a:lstStyle/>
        <a:p>
          <a:r>
            <a:rPr lang="ka-GE" dirty="0" smtClean="0"/>
            <a:t>გადაჭრა</a:t>
          </a:r>
          <a:endParaRPr lang="en-GB" dirty="0"/>
        </a:p>
      </dgm:t>
    </dgm:pt>
    <dgm:pt modelId="{AD6EF863-C8A7-47F8-94A0-8B39E47F8AD8}" type="parTrans" cxnId="{0749DD72-67BD-4AB8-A199-7C8F199F6CB4}">
      <dgm:prSet/>
      <dgm:spPr/>
      <dgm:t>
        <a:bodyPr/>
        <a:lstStyle/>
        <a:p>
          <a:endParaRPr lang="en-GB"/>
        </a:p>
      </dgm:t>
    </dgm:pt>
    <dgm:pt modelId="{D4416245-1DE0-498B-95C1-56B920FDF121}" type="sibTrans" cxnId="{0749DD72-67BD-4AB8-A199-7C8F199F6CB4}">
      <dgm:prSet/>
      <dgm:spPr/>
      <dgm:t>
        <a:bodyPr/>
        <a:lstStyle/>
        <a:p>
          <a:endParaRPr lang="en-GB"/>
        </a:p>
      </dgm:t>
    </dgm:pt>
    <dgm:pt modelId="{1C1708D7-3CFE-45BB-951B-41A980FC1D20}" type="pres">
      <dgm:prSet presAssocID="{C12357D1-265A-490E-9D8B-50A0DD96573A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CA5B509-C6BB-436B-9945-2B9589A86D58}" type="pres">
      <dgm:prSet presAssocID="{2FE7F43C-F8A0-4948-BE35-001A1F1F8D8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061E8F-BF85-4F62-9ED6-0884FBEDC0DC}" type="pres">
      <dgm:prSet presAssocID="{79DF512D-EB6D-40F5-87B5-D10B265E0440}" presName="sibTrans" presStyleLbl="sibTrans2D1" presStyleIdx="0" presStyleCnt="1"/>
      <dgm:spPr/>
      <dgm:t>
        <a:bodyPr/>
        <a:lstStyle/>
        <a:p>
          <a:endParaRPr lang="en-US"/>
        </a:p>
      </dgm:t>
    </dgm:pt>
    <dgm:pt modelId="{B3D9CBBA-82AB-418D-B490-AC173EA73DF4}" type="pres">
      <dgm:prSet presAssocID="{79DF512D-EB6D-40F5-87B5-D10B265E0440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877DB5B1-45C6-4D5B-AB57-95E34B1F6BE7}" type="pres">
      <dgm:prSet presAssocID="{8F55D166-DE30-4699-BEEE-2E32DC034D3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6E222F-CF20-475A-8D79-D4882F7B2205}" type="presOf" srcId="{79DF512D-EB6D-40F5-87B5-D10B265E0440}" destId="{B3D9CBBA-82AB-418D-B490-AC173EA73DF4}" srcOrd="1" destOrd="0" presId="urn:microsoft.com/office/officeart/2005/8/layout/process2"/>
    <dgm:cxn modelId="{AE6E4100-EBC8-4172-810A-6120951AEEDA}" type="presOf" srcId="{2FE7F43C-F8A0-4948-BE35-001A1F1F8D8A}" destId="{3CA5B509-C6BB-436B-9945-2B9589A86D58}" srcOrd="0" destOrd="0" presId="urn:microsoft.com/office/officeart/2005/8/layout/process2"/>
    <dgm:cxn modelId="{0749DD72-67BD-4AB8-A199-7C8F199F6CB4}" srcId="{C12357D1-265A-490E-9D8B-50A0DD96573A}" destId="{8F55D166-DE30-4699-BEEE-2E32DC034D36}" srcOrd="1" destOrd="0" parTransId="{AD6EF863-C8A7-47F8-94A0-8B39E47F8AD8}" sibTransId="{D4416245-1DE0-498B-95C1-56B920FDF121}"/>
    <dgm:cxn modelId="{CEDF4840-1C61-457B-8164-1D95AFBE93EF}" type="presOf" srcId="{8F55D166-DE30-4699-BEEE-2E32DC034D36}" destId="{877DB5B1-45C6-4D5B-AB57-95E34B1F6BE7}" srcOrd="0" destOrd="0" presId="urn:microsoft.com/office/officeart/2005/8/layout/process2"/>
    <dgm:cxn modelId="{18F3C51D-5112-49E4-B608-07B4214C1A2F}" type="presOf" srcId="{79DF512D-EB6D-40F5-87B5-D10B265E0440}" destId="{BA061E8F-BF85-4F62-9ED6-0884FBEDC0DC}" srcOrd="0" destOrd="0" presId="urn:microsoft.com/office/officeart/2005/8/layout/process2"/>
    <dgm:cxn modelId="{98EE81B0-8717-47D7-AA99-6EC7BA47273B}" type="presOf" srcId="{C12357D1-265A-490E-9D8B-50A0DD96573A}" destId="{1C1708D7-3CFE-45BB-951B-41A980FC1D20}" srcOrd="0" destOrd="0" presId="urn:microsoft.com/office/officeart/2005/8/layout/process2"/>
    <dgm:cxn modelId="{BF98CCAB-4669-4637-9144-1A63BF57F6EF}" srcId="{C12357D1-265A-490E-9D8B-50A0DD96573A}" destId="{2FE7F43C-F8A0-4948-BE35-001A1F1F8D8A}" srcOrd="0" destOrd="0" parTransId="{59D65E22-D2A1-42E0-AB1E-831FC21F2F55}" sibTransId="{79DF512D-EB6D-40F5-87B5-D10B265E0440}"/>
    <dgm:cxn modelId="{82A48F6F-03A2-4AF3-AD86-1023927E45F2}" type="presParOf" srcId="{1C1708D7-3CFE-45BB-951B-41A980FC1D20}" destId="{3CA5B509-C6BB-436B-9945-2B9589A86D58}" srcOrd="0" destOrd="0" presId="urn:microsoft.com/office/officeart/2005/8/layout/process2"/>
    <dgm:cxn modelId="{05F8EF10-EB98-4E51-A57A-1028E50AD41B}" type="presParOf" srcId="{1C1708D7-3CFE-45BB-951B-41A980FC1D20}" destId="{BA061E8F-BF85-4F62-9ED6-0884FBEDC0DC}" srcOrd="1" destOrd="0" presId="urn:microsoft.com/office/officeart/2005/8/layout/process2"/>
    <dgm:cxn modelId="{5DC162C5-CFA0-4CC9-AC25-EF0D38646AAA}" type="presParOf" srcId="{BA061E8F-BF85-4F62-9ED6-0884FBEDC0DC}" destId="{B3D9CBBA-82AB-418D-B490-AC173EA73DF4}" srcOrd="0" destOrd="0" presId="urn:microsoft.com/office/officeart/2005/8/layout/process2"/>
    <dgm:cxn modelId="{89BECED6-493C-4275-809A-F478D2FC30AE}" type="presParOf" srcId="{1C1708D7-3CFE-45BB-951B-41A980FC1D20}" destId="{877DB5B1-45C6-4D5B-AB57-95E34B1F6BE7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D793660-79AD-4533-B5FF-973D34A15DD1}" type="doc">
      <dgm:prSet loTypeId="urn:microsoft.com/office/officeart/2005/8/layout/pList2#1" loCatId="list" qsTypeId="urn:microsoft.com/office/officeart/2005/8/quickstyle/simple1" qsCatId="simple" csTypeId="urn:microsoft.com/office/officeart/2005/8/colors/accent1_2" csCatId="accent1" phldr="1"/>
      <dgm:spPr/>
    </dgm:pt>
    <dgm:pt modelId="{90422903-CD89-4BB5-B4C3-A4C473A48B70}">
      <dgm:prSet phldrT="[Text]" custT="1"/>
      <dgm:spPr/>
      <dgm:t>
        <a:bodyPr/>
        <a:lstStyle/>
        <a:p>
          <a:r>
            <a:rPr lang="ka-GE" sz="2000" dirty="0" smtClean="0"/>
            <a:t>ოპერაციების ტესტირება</a:t>
          </a:r>
          <a:endParaRPr lang="en-GB" sz="2000" dirty="0"/>
        </a:p>
        <a:p>
          <a:r>
            <a:rPr lang="ka-GE" sz="1500" dirty="0" smtClean="0"/>
            <a:t>სისტემის შემოწმება, თუ რამდენად მუშაობს იგი</a:t>
          </a:r>
          <a:endParaRPr lang="en-GB" sz="1500" dirty="0"/>
        </a:p>
      </dgm:t>
    </dgm:pt>
    <dgm:pt modelId="{591BE6F2-21F6-4917-B912-C0F8519441D3}" type="parTrans" cxnId="{A9D5E6DA-107B-4A14-875A-CF3A4DAC7E30}">
      <dgm:prSet/>
      <dgm:spPr/>
      <dgm:t>
        <a:bodyPr/>
        <a:lstStyle/>
        <a:p>
          <a:endParaRPr lang="en-GB"/>
        </a:p>
      </dgm:t>
    </dgm:pt>
    <dgm:pt modelId="{26DB6BEA-AC61-46F0-917E-C45BAF01BF1E}" type="sibTrans" cxnId="{A9D5E6DA-107B-4A14-875A-CF3A4DAC7E30}">
      <dgm:prSet/>
      <dgm:spPr/>
      <dgm:t>
        <a:bodyPr/>
        <a:lstStyle/>
        <a:p>
          <a:endParaRPr lang="en-GB"/>
        </a:p>
      </dgm:t>
    </dgm:pt>
    <dgm:pt modelId="{B691583A-05E7-453F-BF12-A8BF8A82C1DE}">
      <dgm:prSet phldrT="[Text]" custT="1"/>
      <dgm:spPr/>
      <dgm:t>
        <a:bodyPr/>
        <a:lstStyle/>
        <a:p>
          <a:r>
            <a:rPr lang="ka-GE" sz="2000" dirty="0" smtClean="0"/>
            <a:t>ძირითადი ტესტირება</a:t>
          </a:r>
          <a:r>
            <a:rPr lang="en-GB" sz="2500" dirty="0"/>
            <a:t/>
          </a:r>
          <a:br>
            <a:rPr lang="en-GB" sz="2500" dirty="0"/>
          </a:br>
          <a:r>
            <a:rPr lang="ka-GE" sz="1500" dirty="0" smtClean="0"/>
            <a:t>შერჩევითი ერთობლიობის ნაწილის შემოწმება, როგორც მტკიცებულება</a:t>
          </a:r>
          <a:endParaRPr lang="en-GB" sz="1500" dirty="0"/>
        </a:p>
      </dgm:t>
    </dgm:pt>
    <dgm:pt modelId="{BC5E4123-90DA-443D-BEB3-A86202545EFD}" type="parTrans" cxnId="{B7A99C7C-92DC-4CF7-8FAB-5B72A7CB6DE8}">
      <dgm:prSet/>
      <dgm:spPr/>
      <dgm:t>
        <a:bodyPr/>
        <a:lstStyle/>
        <a:p>
          <a:endParaRPr lang="en-GB"/>
        </a:p>
      </dgm:t>
    </dgm:pt>
    <dgm:pt modelId="{EA60B9A0-175C-4992-81C0-F074769BD00F}" type="sibTrans" cxnId="{B7A99C7C-92DC-4CF7-8FAB-5B72A7CB6DE8}">
      <dgm:prSet/>
      <dgm:spPr/>
      <dgm:t>
        <a:bodyPr/>
        <a:lstStyle/>
        <a:p>
          <a:endParaRPr lang="en-GB"/>
        </a:p>
      </dgm:t>
    </dgm:pt>
    <dgm:pt modelId="{2AC83859-655D-421F-9579-2DF8A0FDA372}">
      <dgm:prSet phldrT="[Text]" custT="1"/>
      <dgm:spPr/>
      <dgm:t>
        <a:bodyPr/>
        <a:lstStyle/>
        <a:p>
          <a:r>
            <a:rPr lang="ka-GE" sz="2000" dirty="0" smtClean="0"/>
            <a:t>ანალიზური პროცედურები</a:t>
          </a:r>
          <a:r>
            <a:rPr lang="en-GB" sz="1500" dirty="0"/>
            <a:t/>
          </a:r>
          <a:br>
            <a:rPr lang="en-GB" sz="1500" dirty="0"/>
          </a:br>
          <a:r>
            <a:rPr lang="ka-GE" sz="1500" dirty="0" smtClean="0"/>
            <a:t>სფეროს მოკვლევა და მტკიცებულების მოძიება ახსნა-განმარტებების მხარდასაჭერად</a:t>
          </a:r>
          <a:endParaRPr lang="en-GB" sz="1500" dirty="0"/>
        </a:p>
      </dgm:t>
    </dgm:pt>
    <dgm:pt modelId="{D59FD47F-0EDD-49A1-9AB3-749DE78656A2}" type="parTrans" cxnId="{BA5F5FAE-D5D3-4246-B9CC-BAEA7AE5F20E}">
      <dgm:prSet/>
      <dgm:spPr/>
      <dgm:t>
        <a:bodyPr/>
        <a:lstStyle/>
        <a:p>
          <a:endParaRPr lang="en-US"/>
        </a:p>
      </dgm:t>
    </dgm:pt>
    <dgm:pt modelId="{E7BD4D3E-AEBB-472C-B03C-BDEEA719E19B}" type="sibTrans" cxnId="{BA5F5FAE-D5D3-4246-B9CC-BAEA7AE5F20E}">
      <dgm:prSet/>
      <dgm:spPr/>
      <dgm:t>
        <a:bodyPr/>
        <a:lstStyle/>
        <a:p>
          <a:endParaRPr lang="en-US"/>
        </a:p>
      </dgm:t>
    </dgm:pt>
    <dgm:pt modelId="{5EB156BD-771C-46D1-B203-92B10C18842C}" type="pres">
      <dgm:prSet presAssocID="{1D793660-79AD-4533-B5FF-973D34A15DD1}" presName="Name0" presStyleCnt="0">
        <dgm:presLayoutVars>
          <dgm:dir/>
          <dgm:resizeHandles val="exact"/>
        </dgm:presLayoutVars>
      </dgm:prSet>
      <dgm:spPr/>
    </dgm:pt>
    <dgm:pt modelId="{54526D9A-E934-457A-988B-2063FA61DD2F}" type="pres">
      <dgm:prSet presAssocID="{1D793660-79AD-4533-B5FF-973D34A15DD1}" presName="bkgdShp" presStyleLbl="alignAccFollowNode1" presStyleIdx="0" presStyleCnt="1" custLinFactNeighborY="-928"/>
      <dgm:spPr/>
    </dgm:pt>
    <dgm:pt modelId="{252D1FA3-1686-4C5D-BD72-7F5066701496}" type="pres">
      <dgm:prSet presAssocID="{1D793660-79AD-4533-B5FF-973D34A15DD1}" presName="linComp" presStyleCnt="0"/>
      <dgm:spPr/>
    </dgm:pt>
    <dgm:pt modelId="{58C7C4B0-D766-4D1C-9451-986FF470FF41}" type="pres">
      <dgm:prSet presAssocID="{90422903-CD89-4BB5-B4C3-A4C473A48B70}" presName="compNode" presStyleCnt="0"/>
      <dgm:spPr/>
    </dgm:pt>
    <dgm:pt modelId="{417904EE-C539-4FAE-B5FF-AFDF1753B82F}" type="pres">
      <dgm:prSet presAssocID="{90422903-CD89-4BB5-B4C3-A4C473A48B7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19319-08F7-4676-82BF-7BD4FDD0060A}" type="pres">
      <dgm:prSet presAssocID="{90422903-CD89-4BB5-B4C3-A4C473A48B70}" presName="invisiNode" presStyleLbl="node1" presStyleIdx="0" presStyleCnt="3"/>
      <dgm:spPr/>
    </dgm:pt>
    <dgm:pt modelId="{BB50924B-E876-4588-8D27-962E5439360F}" type="pres">
      <dgm:prSet presAssocID="{90422903-CD89-4BB5-B4C3-A4C473A48B70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3B61640-AE7D-4855-BB74-6F076D97E66B}" type="pres">
      <dgm:prSet presAssocID="{26DB6BEA-AC61-46F0-917E-C45BAF01BF1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80EC96D-46C5-4CDF-881F-B9E982FC6168}" type="pres">
      <dgm:prSet presAssocID="{B691583A-05E7-453F-BF12-A8BF8A82C1DE}" presName="compNode" presStyleCnt="0"/>
      <dgm:spPr/>
    </dgm:pt>
    <dgm:pt modelId="{4A1C9246-7896-4C1B-A8F1-53AF0CF473EC}" type="pres">
      <dgm:prSet presAssocID="{B691583A-05E7-453F-BF12-A8BF8A82C1D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FBFD3-6DE2-4ECC-83B5-FD13B3B818D8}" type="pres">
      <dgm:prSet presAssocID="{B691583A-05E7-453F-BF12-A8BF8A82C1DE}" presName="invisiNode" presStyleLbl="node1" presStyleIdx="1" presStyleCnt="3"/>
      <dgm:spPr/>
    </dgm:pt>
    <dgm:pt modelId="{3CC4C7CE-0B0A-471B-AAC0-9F58B4CD63D5}" type="pres">
      <dgm:prSet presAssocID="{B691583A-05E7-453F-BF12-A8BF8A82C1DE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5953D6F-64B3-4FDF-AD4C-4586B4D8E737}" type="pres">
      <dgm:prSet presAssocID="{EA60B9A0-175C-4992-81C0-F074769BD00F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A3AF41C-5BD6-4B87-9530-552D301E2ACA}" type="pres">
      <dgm:prSet presAssocID="{2AC83859-655D-421F-9579-2DF8A0FDA372}" presName="compNode" presStyleCnt="0"/>
      <dgm:spPr/>
    </dgm:pt>
    <dgm:pt modelId="{341F17EB-0415-4587-A97F-18A3EEA6D01F}" type="pres">
      <dgm:prSet presAssocID="{2AC83859-655D-421F-9579-2DF8A0FDA37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E8298F-6E98-4D73-855A-DC42B76BC2F3}" type="pres">
      <dgm:prSet presAssocID="{2AC83859-655D-421F-9579-2DF8A0FDA372}" presName="invisiNode" presStyleLbl="node1" presStyleIdx="2" presStyleCnt="3"/>
      <dgm:spPr/>
    </dgm:pt>
    <dgm:pt modelId="{877D0ED0-4EC8-4DC9-BD31-CC7B746C3F44}" type="pres">
      <dgm:prSet presAssocID="{2AC83859-655D-421F-9579-2DF8A0FDA372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6760C5C2-5E96-405B-9919-045A67885773}" type="presOf" srcId="{90422903-CD89-4BB5-B4C3-A4C473A48B70}" destId="{417904EE-C539-4FAE-B5FF-AFDF1753B82F}" srcOrd="0" destOrd="0" presId="urn:microsoft.com/office/officeart/2005/8/layout/pList2#1"/>
    <dgm:cxn modelId="{B7A99C7C-92DC-4CF7-8FAB-5B72A7CB6DE8}" srcId="{1D793660-79AD-4533-B5FF-973D34A15DD1}" destId="{B691583A-05E7-453F-BF12-A8BF8A82C1DE}" srcOrd="1" destOrd="0" parTransId="{BC5E4123-90DA-443D-BEB3-A86202545EFD}" sibTransId="{EA60B9A0-175C-4992-81C0-F074769BD00F}"/>
    <dgm:cxn modelId="{42577C63-67CD-4BCA-9DF2-E99D042D1EDE}" type="presOf" srcId="{1D793660-79AD-4533-B5FF-973D34A15DD1}" destId="{5EB156BD-771C-46D1-B203-92B10C18842C}" srcOrd="0" destOrd="0" presId="urn:microsoft.com/office/officeart/2005/8/layout/pList2#1"/>
    <dgm:cxn modelId="{D7F413C8-E02A-4304-9DD1-10C4D1D29C55}" type="presOf" srcId="{EA60B9A0-175C-4992-81C0-F074769BD00F}" destId="{15953D6F-64B3-4FDF-AD4C-4586B4D8E737}" srcOrd="0" destOrd="0" presId="urn:microsoft.com/office/officeart/2005/8/layout/pList2#1"/>
    <dgm:cxn modelId="{B9D69459-4E2C-4D40-ABFC-630F510A0A46}" type="presOf" srcId="{B691583A-05E7-453F-BF12-A8BF8A82C1DE}" destId="{4A1C9246-7896-4C1B-A8F1-53AF0CF473EC}" srcOrd="0" destOrd="0" presId="urn:microsoft.com/office/officeart/2005/8/layout/pList2#1"/>
    <dgm:cxn modelId="{A9D5E6DA-107B-4A14-875A-CF3A4DAC7E30}" srcId="{1D793660-79AD-4533-B5FF-973D34A15DD1}" destId="{90422903-CD89-4BB5-B4C3-A4C473A48B70}" srcOrd="0" destOrd="0" parTransId="{591BE6F2-21F6-4917-B912-C0F8519441D3}" sibTransId="{26DB6BEA-AC61-46F0-917E-C45BAF01BF1E}"/>
    <dgm:cxn modelId="{73635174-FA2B-4F06-9A44-2E99F040672B}" type="presOf" srcId="{2AC83859-655D-421F-9579-2DF8A0FDA372}" destId="{341F17EB-0415-4587-A97F-18A3EEA6D01F}" srcOrd="0" destOrd="0" presId="urn:microsoft.com/office/officeart/2005/8/layout/pList2#1"/>
    <dgm:cxn modelId="{B29DAE67-5ACA-492A-9654-B5B07F90E94B}" type="presOf" srcId="{26DB6BEA-AC61-46F0-917E-C45BAF01BF1E}" destId="{23B61640-AE7D-4855-BB74-6F076D97E66B}" srcOrd="0" destOrd="0" presId="urn:microsoft.com/office/officeart/2005/8/layout/pList2#1"/>
    <dgm:cxn modelId="{BA5F5FAE-D5D3-4246-B9CC-BAEA7AE5F20E}" srcId="{1D793660-79AD-4533-B5FF-973D34A15DD1}" destId="{2AC83859-655D-421F-9579-2DF8A0FDA372}" srcOrd="2" destOrd="0" parTransId="{D59FD47F-0EDD-49A1-9AB3-749DE78656A2}" sibTransId="{E7BD4D3E-AEBB-472C-B03C-BDEEA719E19B}"/>
    <dgm:cxn modelId="{1B13841A-98D7-4EE8-8FDA-8DAE0911B30B}" type="presParOf" srcId="{5EB156BD-771C-46D1-B203-92B10C18842C}" destId="{54526D9A-E934-457A-988B-2063FA61DD2F}" srcOrd="0" destOrd="0" presId="urn:microsoft.com/office/officeart/2005/8/layout/pList2#1"/>
    <dgm:cxn modelId="{25896951-C85B-40BD-961B-66CF1564F0C4}" type="presParOf" srcId="{5EB156BD-771C-46D1-B203-92B10C18842C}" destId="{252D1FA3-1686-4C5D-BD72-7F5066701496}" srcOrd="1" destOrd="0" presId="urn:microsoft.com/office/officeart/2005/8/layout/pList2#1"/>
    <dgm:cxn modelId="{BBA50107-8C39-45AD-9682-8B9ED4C1592E}" type="presParOf" srcId="{252D1FA3-1686-4C5D-BD72-7F5066701496}" destId="{58C7C4B0-D766-4D1C-9451-986FF470FF41}" srcOrd="0" destOrd="0" presId="urn:microsoft.com/office/officeart/2005/8/layout/pList2#1"/>
    <dgm:cxn modelId="{71B238CB-95DA-4A2F-9D8D-6D397076AC0C}" type="presParOf" srcId="{58C7C4B0-D766-4D1C-9451-986FF470FF41}" destId="{417904EE-C539-4FAE-B5FF-AFDF1753B82F}" srcOrd="0" destOrd="0" presId="urn:microsoft.com/office/officeart/2005/8/layout/pList2#1"/>
    <dgm:cxn modelId="{8EB673AE-553C-4852-8B85-740CDF457CA5}" type="presParOf" srcId="{58C7C4B0-D766-4D1C-9451-986FF470FF41}" destId="{ED319319-08F7-4676-82BF-7BD4FDD0060A}" srcOrd="1" destOrd="0" presId="urn:microsoft.com/office/officeart/2005/8/layout/pList2#1"/>
    <dgm:cxn modelId="{F2ABE1AD-A613-4BA8-AAB6-43E0BFF3BBC1}" type="presParOf" srcId="{58C7C4B0-D766-4D1C-9451-986FF470FF41}" destId="{BB50924B-E876-4588-8D27-962E5439360F}" srcOrd="2" destOrd="0" presId="urn:microsoft.com/office/officeart/2005/8/layout/pList2#1"/>
    <dgm:cxn modelId="{92EBACDA-D777-4486-8F01-B865B8BDE21C}" type="presParOf" srcId="{252D1FA3-1686-4C5D-BD72-7F5066701496}" destId="{23B61640-AE7D-4855-BB74-6F076D97E66B}" srcOrd="1" destOrd="0" presId="urn:microsoft.com/office/officeart/2005/8/layout/pList2#1"/>
    <dgm:cxn modelId="{84E82792-53A0-4D30-9615-D2988E6C9F7D}" type="presParOf" srcId="{252D1FA3-1686-4C5D-BD72-7F5066701496}" destId="{680EC96D-46C5-4CDF-881F-B9E982FC6168}" srcOrd="2" destOrd="0" presId="urn:microsoft.com/office/officeart/2005/8/layout/pList2#1"/>
    <dgm:cxn modelId="{063E791A-4223-4D89-92D1-F1A0C2D97867}" type="presParOf" srcId="{680EC96D-46C5-4CDF-881F-B9E982FC6168}" destId="{4A1C9246-7896-4C1B-A8F1-53AF0CF473EC}" srcOrd="0" destOrd="0" presId="urn:microsoft.com/office/officeart/2005/8/layout/pList2#1"/>
    <dgm:cxn modelId="{9AA7AFBB-8035-4524-81A2-698D29D99C96}" type="presParOf" srcId="{680EC96D-46C5-4CDF-881F-B9E982FC6168}" destId="{C43FBFD3-6DE2-4ECC-83B5-FD13B3B818D8}" srcOrd="1" destOrd="0" presId="urn:microsoft.com/office/officeart/2005/8/layout/pList2#1"/>
    <dgm:cxn modelId="{53687DDA-8179-47A6-BAEA-EFFA6E452E31}" type="presParOf" srcId="{680EC96D-46C5-4CDF-881F-B9E982FC6168}" destId="{3CC4C7CE-0B0A-471B-AAC0-9F58B4CD63D5}" srcOrd="2" destOrd="0" presId="urn:microsoft.com/office/officeart/2005/8/layout/pList2#1"/>
    <dgm:cxn modelId="{F1BB1486-7DBD-4312-B594-2BF62920D7D7}" type="presParOf" srcId="{252D1FA3-1686-4C5D-BD72-7F5066701496}" destId="{15953D6F-64B3-4FDF-AD4C-4586B4D8E737}" srcOrd="3" destOrd="0" presId="urn:microsoft.com/office/officeart/2005/8/layout/pList2#1"/>
    <dgm:cxn modelId="{CF1D70A6-5CF5-4F05-9A24-214663CDABE6}" type="presParOf" srcId="{252D1FA3-1686-4C5D-BD72-7F5066701496}" destId="{6A3AF41C-5BD6-4B87-9530-552D301E2ACA}" srcOrd="4" destOrd="0" presId="urn:microsoft.com/office/officeart/2005/8/layout/pList2#1"/>
    <dgm:cxn modelId="{A18945E9-2BB8-4EC1-8456-F44F058B6942}" type="presParOf" srcId="{6A3AF41C-5BD6-4B87-9530-552D301E2ACA}" destId="{341F17EB-0415-4587-A97F-18A3EEA6D01F}" srcOrd="0" destOrd="0" presId="urn:microsoft.com/office/officeart/2005/8/layout/pList2#1"/>
    <dgm:cxn modelId="{B5A64D9F-3ECF-4ECB-AC40-90F459A14C61}" type="presParOf" srcId="{6A3AF41C-5BD6-4B87-9530-552D301E2ACA}" destId="{0CE8298F-6E98-4D73-855A-DC42B76BC2F3}" srcOrd="1" destOrd="0" presId="urn:microsoft.com/office/officeart/2005/8/layout/pList2#1"/>
    <dgm:cxn modelId="{80F66FE1-4992-4EE2-B63F-FFB43C05F8BC}" type="presParOf" srcId="{6A3AF41C-5BD6-4B87-9530-552D301E2ACA}" destId="{877D0ED0-4EC8-4DC9-BD31-CC7B746C3F44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144C23-35E9-45F7-B0B8-BD9F6DD8CAD2}">
      <dsp:nvSpPr>
        <dsp:cNvPr id="0" name=""/>
        <dsp:cNvSpPr/>
      </dsp:nvSpPr>
      <dsp:spPr>
        <a:xfrm>
          <a:off x="0" y="0"/>
          <a:ext cx="6995160" cy="131683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a-GE" sz="5000" kern="1200" dirty="0" smtClean="0"/>
            <a:t>ცოდნა</a:t>
          </a:r>
          <a:endParaRPr lang="en-GB" sz="5000" kern="1200" dirty="0"/>
        </a:p>
      </dsp:txBody>
      <dsp:txXfrm>
        <a:off x="38569" y="38569"/>
        <a:ext cx="5574195" cy="1239693"/>
      </dsp:txXfrm>
    </dsp:sp>
    <dsp:sp modelId="{4E23891E-947C-46E5-B179-CCC66BF90F5F}">
      <dsp:nvSpPr>
        <dsp:cNvPr id="0" name=""/>
        <dsp:cNvSpPr/>
      </dsp:nvSpPr>
      <dsp:spPr>
        <a:xfrm>
          <a:off x="617219" y="1536302"/>
          <a:ext cx="6995160" cy="131683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a-GE" sz="5000" kern="1200" dirty="0" smtClean="0"/>
            <a:t>რისკი</a:t>
          </a:r>
          <a:endParaRPr lang="en-GB" sz="5000" kern="1200" dirty="0"/>
        </a:p>
      </dsp:txBody>
      <dsp:txXfrm>
        <a:off x="655788" y="1574871"/>
        <a:ext cx="5444861" cy="1239693"/>
      </dsp:txXfrm>
    </dsp:sp>
    <dsp:sp modelId="{6BD033E6-CBAF-41B7-8586-DC9D46624C88}">
      <dsp:nvSpPr>
        <dsp:cNvPr id="0" name=""/>
        <dsp:cNvSpPr/>
      </dsp:nvSpPr>
      <dsp:spPr>
        <a:xfrm>
          <a:off x="1234439" y="3072605"/>
          <a:ext cx="6995160" cy="131683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a-GE" sz="5000" kern="1200" dirty="0" smtClean="0"/>
            <a:t>სამუშაო</a:t>
          </a:r>
          <a:endParaRPr lang="en-GB" sz="5000" kern="1200" dirty="0"/>
        </a:p>
      </dsp:txBody>
      <dsp:txXfrm>
        <a:off x="1273008" y="3111174"/>
        <a:ext cx="5444861" cy="1239693"/>
      </dsp:txXfrm>
    </dsp:sp>
    <dsp:sp modelId="{146F17A9-F7E3-481A-9ECF-D6E12172404E}">
      <dsp:nvSpPr>
        <dsp:cNvPr id="0" name=""/>
        <dsp:cNvSpPr/>
      </dsp:nvSpPr>
      <dsp:spPr>
        <a:xfrm>
          <a:off x="6139219" y="998596"/>
          <a:ext cx="855940" cy="85594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600" kern="1200"/>
        </a:p>
      </dsp:txBody>
      <dsp:txXfrm>
        <a:off x="6331805" y="998596"/>
        <a:ext cx="470768" cy="644095"/>
      </dsp:txXfrm>
    </dsp:sp>
    <dsp:sp modelId="{EFC627A9-7E7D-4C25-92AA-43ADD9E82034}">
      <dsp:nvSpPr>
        <dsp:cNvPr id="0" name=""/>
        <dsp:cNvSpPr/>
      </dsp:nvSpPr>
      <dsp:spPr>
        <a:xfrm>
          <a:off x="6756439" y="2526120"/>
          <a:ext cx="855940" cy="855940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600" kern="1200"/>
        </a:p>
      </dsp:txBody>
      <dsp:txXfrm>
        <a:off x="6949025" y="2526120"/>
        <a:ext cx="470768" cy="6440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007E95-F1F7-4DEF-A6FC-51CCCC3A1B74}">
      <dsp:nvSpPr>
        <dsp:cNvPr id="0" name=""/>
        <dsp:cNvSpPr/>
      </dsp:nvSpPr>
      <dsp:spPr>
        <a:xfrm>
          <a:off x="617219" y="0"/>
          <a:ext cx="6995160" cy="4389437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CEAE0C-A987-4B65-A260-DF0DCAA707CF}">
      <dsp:nvSpPr>
        <dsp:cNvPr id="0" name=""/>
        <dsp:cNvSpPr/>
      </dsp:nvSpPr>
      <dsp:spPr>
        <a:xfrm>
          <a:off x="8840" y="1316831"/>
          <a:ext cx="2648902" cy="1755774"/>
        </a:xfrm>
        <a:prstGeom prst="roundRect">
          <a:avLst/>
        </a:prstGeom>
        <a:solidFill>
          <a:schemeClr val="accent5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/>
            <a:t>Ac: </a:t>
          </a:r>
          <a:r>
            <a:rPr lang="ka-GE" sz="3100" kern="1200" dirty="0" smtClean="0"/>
            <a:t>დაგეგმვა</a:t>
          </a:r>
          <a:endParaRPr lang="en-GB" sz="3100" kern="1200" dirty="0"/>
        </a:p>
      </dsp:txBody>
      <dsp:txXfrm>
        <a:off x="94550" y="1402541"/>
        <a:ext cx="2477482" cy="1584354"/>
      </dsp:txXfrm>
    </dsp:sp>
    <dsp:sp modelId="{A4DD27E5-75CC-4E58-A88F-6B00AE8654A6}">
      <dsp:nvSpPr>
        <dsp:cNvPr id="0" name=""/>
        <dsp:cNvSpPr/>
      </dsp:nvSpPr>
      <dsp:spPr>
        <a:xfrm>
          <a:off x="2790348" y="1316831"/>
          <a:ext cx="2648902" cy="175577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/>
            <a:t>B-U: </a:t>
          </a:r>
          <a:r>
            <a:rPr lang="ka-GE" sz="3100" kern="1200" dirty="0" smtClean="0"/>
            <a:t>საველე სამუშაოები</a:t>
          </a:r>
          <a:endParaRPr lang="en-GB" sz="3100" kern="1200" dirty="0"/>
        </a:p>
      </dsp:txBody>
      <dsp:txXfrm>
        <a:off x="2876058" y="1402541"/>
        <a:ext cx="2477482" cy="1584354"/>
      </dsp:txXfrm>
    </dsp:sp>
    <dsp:sp modelId="{900A572E-8E41-41C4-BDE7-BF9225556FF1}">
      <dsp:nvSpPr>
        <dsp:cNvPr id="0" name=""/>
        <dsp:cNvSpPr/>
      </dsp:nvSpPr>
      <dsp:spPr>
        <a:xfrm>
          <a:off x="5571857" y="1316831"/>
          <a:ext cx="2648902" cy="175577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/>
            <a:t>Aa/Ab: </a:t>
          </a:r>
          <a:r>
            <a:rPr lang="ka-GE" sz="3100" kern="1200" dirty="0" smtClean="0"/>
            <a:t>დასრულება</a:t>
          </a:r>
          <a:endParaRPr lang="en-GB" sz="3100" kern="1200" dirty="0"/>
        </a:p>
      </dsp:txBody>
      <dsp:txXfrm>
        <a:off x="5657567" y="1402541"/>
        <a:ext cx="2477482" cy="15843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5" tIns="47782" rIns="95565" bIns="47782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8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5" tIns="47782" rIns="95565" bIns="47782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814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5" tIns="47782" rIns="95565" bIns="47782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8" y="9431814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5" tIns="47782" rIns="95565" bIns="47782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F167A72E-C6EA-4CD6-9354-82325202E8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37225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5565" tIns="47782" rIns="95565" bIns="47782" rtlCol="0"/>
          <a:lstStyle>
            <a:lvl1pPr algn="l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5565" tIns="47782" rIns="95565" bIns="47782" rtlCol="0"/>
          <a:lstStyle>
            <a:lvl1pPr algn="r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13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5" tIns="47782" rIns="95565" bIns="47782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5565" tIns="47782" rIns="95565" bIns="47782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5565" tIns="47782" rIns="95565" bIns="47782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5565" tIns="47782" rIns="95565" bIns="47782" rtlCol="0" anchor="b"/>
          <a:lstStyle>
            <a:lvl1pPr algn="r">
              <a:defRPr sz="1300"/>
            </a:lvl1pPr>
          </a:lstStyle>
          <a:p>
            <a:pPr>
              <a:defRPr/>
            </a:pPr>
            <a:fld id="{2475D74C-CD6C-41F5-A320-21BC29D094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53582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13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25C928-32E3-489B-84AE-8AB9858EAEB1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088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550" y="741363"/>
            <a:ext cx="6570663" cy="36972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These are headings from the HAT manual when assessing inherent business risk</a:t>
            </a:r>
          </a:p>
          <a:p>
            <a:endParaRPr lang="en-GB" dirty="0"/>
          </a:p>
          <a:p>
            <a:r>
              <a:rPr lang="en-GB" dirty="0"/>
              <a:t>There are others!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25C928-32E3-489B-84AE-8AB9858EAEB1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330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13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75D74C-CD6C-41F5-A320-21BC29D0949A}" type="slidenum">
              <a:rPr lang="en-GB" smtClean="0"/>
              <a:pPr>
                <a:defRPr/>
              </a:pPr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379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550" y="741363"/>
            <a:ext cx="6570663" cy="36972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Your</a:t>
            </a:r>
            <a:r>
              <a:rPr lang="en-GB" baseline="0" dirty="0"/>
              <a:t> audit evidence needs to provide assurance over these. </a:t>
            </a:r>
          </a:p>
          <a:p>
            <a:endParaRPr lang="en-GB" baseline="0" dirty="0"/>
          </a:p>
          <a:p>
            <a:r>
              <a:rPr lang="en-GB" baseline="0" dirty="0"/>
              <a:t>Work programmes/tests can be tailored as much as you want, but ALL assertions must be covered in the end.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25C928-32E3-489B-84AE-8AB9858EAEB1}" type="slidenum">
              <a:rPr lang="en-GB" smtClean="0"/>
              <a:pPr>
                <a:defRPr/>
              </a:pPr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703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2550" y="741363"/>
            <a:ext cx="6570663" cy="36972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25C928-32E3-489B-84AE-8AB9858EAEB1}" type="slidenum">
              <a:rPr lang="en-GB" smtClean="0"/>
              <a:pPr>
                <a:defRPr/>
              </a:pPr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460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75D74C-CD6C-41F5-A320-21BC29D0949A}" type="slidenum">
              <a:rPr lang="en-GB" smtClean="0"/>
              <a:pPr>
                <a:defRPr/>
              </a:pPr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313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13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25C928-32E3-489B-84AE-8AB9858EAEB1}" type="slidenum">
              <a:rPr lang="en-GB" smtClean="0"/>
              <a:pPr>
                <a:defRPr/>
              </a:pPr>
              <a:t>68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Planning Workshop</a:t>
            </a:r>
          </a:p>
        </p:txBody>
      </p:sp>
    </p:spTree>
    <p:extLst>
      <p:ext uri="{BB962C8B-B14F-4D97-AF65-F5344CB8AC3E}">
        <p14:creationId xmlns:p14="http://schemas.microsoft.com/office/powerpoint/2010/main" val="1266592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13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75D74C-CD6C-41F5-A320-21BC29D0949A}" type="slidenum">
              <a:rPr lang="en-GB" smtClean="0"/>
              <a:pPr>
                <a:defRPr/>
              </a:pPr>
              <a:t>97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530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C4BBA0BA-8284-4465-8ECD-7DFC0424BE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8" y="482600"/>
            <a:ext cx="2263415" cy="125365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6F46EDC-4146-465E-B6AD-1DAF2D65D566}"/>
              </a:ext>
            </a:extLst>
          </p:cNvPr>
          <p:cNvSpPr/>
          <p:nvPr userDrawn="1"/>
        </p:nvSpPr>
        <p:spPr>
          <a:xfrm>
            <a:off x="-1" y="6273800"/>
            <a:ext cx="12192000" cy="584200"/>
          </a:xfrm>
          <a:prstGeom prst="rect">
            <a:avLst/>
          </a:prstGeom>
          <a:solidFill>
            <a:srgbClr val="002F66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67">
              <a:solidFill>
                <a:schemeClr val="tx1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29507B11-60B3-4A88-9EC4-61A525C1E126}"/>
              </a:ext>
            </a:extLst>
          </p:cNvPr>
          <p:cNvSpPr txBox="1">
            <a:spLocks/>
          </p:cNvSpPr>
          <p:nvPr userDrawn="1"/>
        </p:nvSpPr>
        <p:spPr>
          <a:xfrm>
            <a:off x="623392" y="6427871"/>
            <a:ext cx="3102992" cy="350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5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en-US" sz="1867" dirty="0">
                <a:solidFill>
                  <a:schemeClr val="bg2"/>
                </a:solidFill>
              </a:rPr>
              <a:t>Making accountants count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14" name="Slide Number Placeholder 8">
            <a:extLst>
              <a:ext uri="{FF2B5EF4-FFF2-40B4-BE49-F238E27FC236}">
                <a16:creationId xmlns:a16="http://schemas.microsoft.com/office/drawing/2014/main" xmlns="" id="{C5278028-369B-4E03-894E-7492DBB4FE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850466" y="6391494"/>
            <a:ext cx="20193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r">
              <a:defRPr lang="uk-UA" sz="1867" b="1" smtClean="0">
                <a:solidFill>
                  <a:schemeClr val="bg2"/>
                </a:solidFill>
              </a:defRPr>
            </a:lvl1pPr>
          </a:lstStyle>
          <a:p>
            <a:r>
              <a:rPr lang="pt-BR" sz="1200" dirty="0"/>
              <a:t>Page</a:t>
            </a:r>
            <a:r>
              <a:rPr lang="pt-BR" dirty="0"/>
              <a:t> </a:t>
            </a:r>
            <a:fld id="{37D409AB-2201-4E18-8A34-C31753AD9B06}" type="slidenum">
              <a:rPr lang="pt-BR" sz="1200" smtClean="0"/>
              <a:pPr/>
              <a:t>‹#›</a:t>
            </a:fld>
            <a:endParaRPr lang="pt-BR" sz="1200" dirty="0"/>
          </a:p>
        </p:txBody>
      </p:sp>
      <p:sp>
        <p:nvSpPr>
          <p:cNvPr id="15" name="Title 7">
            <a:extLst>
              <a:ext uri="{FF2B5EF4-FFF2-40B4-BE49-F238E27FC236}">
                <a16:creationId xmlns:a16="http://schemas.microsoft.com/office/drawing/2014/main" xmlns="" id="{8D2EF475-6B28-46B4-BA15-582EBD8D57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79898" y="2060848"/>
            <a:ext cx="4336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733586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6273800"/>
            <a:ext cx="12192000" cy="584200"/>
          </a:xfrm>
          <a:prstGeom prst="rect">
            <a:avLst/>
          </a:prstGeom>
          <a:solidFill>
            <a:srgbClr val="002F66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67">
              <a:solidFill>
                <a:schemeClr val="tx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50546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9850466" y="6391494"/>
            <a:ext cx="2019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r">
              <a:defRPr lang="uk-UA" sz="1200" b="1" smtClean="0">
                <a:solidFill>
                  <a:schemeClr val="bg2"/>
                </a:solidFill>
              </a:defRPr>
            </a:lvl1pPr>
          </a:lstStyle>
          <a:p>
            <a:r>
              <a:rPr lang="pt-BR" dirty="0"/>
              <a:t>Page </a:t>
            </a:r>
            <a:fld id="{37D409AB-2201-4E18-8A34-C31753AD9B06}" type="slidenum">
              <a:rPr lang="pt-BR" smtClean="0"/>
              <a:pPr/>
              <a:t>‹#›</a:t>
            </a:fld>
            <a:endParaRPr lang="pt-B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E374727-EEDF-4AE1-93A4-452A14FFBF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945" y="457200"/>
            <a:ext cx="1190821" cy="65956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xmlns="" id="{A29D47B4-991B-458F-9B3C-5F0F2C905C6E}"/>
              </a:ext>
            </a:extLst>
          </p:cNvPr>
          <p:cNvSpPr txBox="1">
            <a:spLocks/>
          </p:cNvSpPr>
          <p:nvPr userDrawn="1"/>
        </p:nvSpPr>
        <p:spPr>
          <a:xfrm>
            <a:off x="281595" y="6391309"/>
            <a:ext cx="3175000" cy="350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5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en-US" sz="1867" dirty="0">
                <a:solidFill>
                  <a:schemeClr val="bg2"/>
                </a:solidFill>
              </a:rPr>
              <a:t>Making accountants count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A6D4DFC6-917F-4B80-A931-D78E0BDE03BA}"/>
              </a:ext>
            </a:extLst>
          </p:cNvPr>
          <p:cNvSpPr/>
          <p:nvPr userDrawn="1"/>
        </p:nvSpPr>
        <p:spPr>
          <a:xfrm>
            <a:off x="1117600" y="1600200"/>
            <a:ext cx="10363200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867" dirty="0"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7FA1AB-7B0E-4698-8FE6-E0D5C24209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600200"/>
            <a:ext cx="10566400" cy="4318000"/>
          </a:xfrm>
          <a:prstGeom prst="rect">
            <a:avLst/>
          </a:prstGeom>
        </p:spPr>
        <p:txBody>
          <a:bodyPr/>
          <a:lstStyle>
            <a:lvl1pPr>
              <a:buClr>
                <a:schemeClr val="accent6"/>
              </a:buClr>
              <a:defRPr>
                <a:solidFill>
                  <a:schemeClr val="accent1"/>
                </a:solidFill>
              </a:defRPr>
            </a:lvl1pPr>
            <a:lvl2pPr>
              <a:buClr>
                <a:schemeClr val="accent6"/>
              </a:buClr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>
              <a:buClr>
                <a:schemeClr val="accent6"/>
              </a:buClr>
              <a:defRPr>
                <a:solidFill>
                  <a:schemeClr val="accent5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accent6"/>
                </a:solidFill>
              </a:defRPr>
            </a:lvl4pPr>
            <a:lvl5pPr>
              <a:buClr>
                <a:schemeClr val="accent6"/>
              </a:buCl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702627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Top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6753"/>
            <a:ext cx="12192000" cy="3429000"/>
          </a:xfrm>
          <a:prstGeom prst="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0" y="6273800"/>
            <a:ext cx="12192000" cy="584200"/>
          </a:xfrm>
          <a:prstGeom prst="rect">
            <a:avLst/>
          </a:prstGeom>
          <a:solidFill>
            <a:srgbClr val="002F66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67">
              <a:solidFill>
                <a:schemeClr val="tx1"/>
              </a:solidFill>
            </a:endParaRPr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9850466" y="6391494"/>
            <a:ext cx="2019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r">
              <a:defRPr lang="uk-UA" sz="1200" b="1" smtClean="0">
                <a:solidFill>
                  <a:schemeClr val="bg2"/>
                </a:solidFill>
              </a:defRPr>
            </a:lvl1pPr>
          </a:lstStyle>
          <a:p>
            <a:r>
              <a:rPr lang="pt-BR"/>
              <a:t>Page 0</a:t>
            </a:r>
            <a:fld id="{37D409AB-2201-4E18-8A34-C31753AD9B06}" type="slidenum">
              <a:rPr lang="pt-BR" smtClean="0"/>
              <a:pPr/>
              <a:t>‹#›</a:t>
            </a:fld>
            <a:endParaRPr lang="pt-BR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72CEEFAC-F6F4-440B-96C8-6EAFCBEC3D8D}"/>
              </a:ext>
            </a:extLst>
          </p:cNvPr>
          <p:cNvSpPr txBox="1">
            <a:spLocks/>
          </p:cNvSpPr>
          <p:nvPr userDrawn="1"/>
        </p:nvSpPr>
        <p:spPr>
          <a:xfrm>
            <a:off x="281595" y="6391309"/>
            <a:ext cx="3175000" cy="350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5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en-US" sz="1867" dirty="0">
                <a:solidFill>
                  <a:schemeClr val="bg2"/>
                </a:solidFill>
              </a:rPr>
              <a:t>Making accountants count</a:t>
            </a:r>
            <a:endParaRPr lang="en-US" sz="3000" dirty="0">
              <a:solidFill>
                <a:schemeClr val="bg2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B8DCFA0-AEBE-4C8E-90AF-8C95CEB9EB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945" y="5483840"/>
            <a:ext cx="1190821" cy="659567"/>
          </a:xfrm>
          <a:prstGeom prst="rect">
            <a:avLst/>
          </a:prstGeom>
        </p:spPr>
      </p:pic>
      <p:sp>
        <p:nvSpPr>
          <p:cNvPr id="9" name="Title 7">
            <a:extLst>
              <a:ext uri="{FF2B5EF4-FFF2-40B4-BE49-F238E27FC236}">
                <a16:creationId xmlns:a16="http://schemas.microsoft.com/office/drawing/2014/main" xmlns="" id="{BAAD7097-08C0-48AF-ADDA-E8D92A5DB3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4953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0035827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600200"/>
            <a:ext cx="12192000" cy="36576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sp>
        <p:nvSpPr>
          <p:cNvPr id="13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4851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6273800"/>
            <a:ext cx="12192000" cy="584200"/>
          </a:xfrm>
          <a:prstGeom prst="rect">
            <a:avLst/>
          </a:prstGeom>
          <a:solidFill>
            <a:srgbClr val="002F66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67">
              <a:solidFill>
                <a:schemeClr val="tx1"/>
              </a:solidFill>
            </a:endParaRPr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9850466" y="6391494"/>
            <a:ext cx="2019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r">
              <a:defRPr lang="uk-UA" sz="1200" b="1" smtClean="0">
                <a:solidFill>
                  <a:schemeClr val="bg2"/>
                </a:solidFill>
              </a:defRPr>
            </a:lvl1pPr>
          </a:lstStyle>
          <a:p>
            <a:r>
              <a:rPr lang="pt-BR"/>
              <a:t>Page 0</a:t>
            </a:r>
            <a:fld id="{37D409AB-2201-4E18-8A34-C31753AD9B06}" type="slidenum">
              <a:rPr lang="pt-BR" smtClean="0"/>
              <a:pPr/>
              <a:t>‹#›</a:t>
            </a:fld>
            <a:endParaRPr lang="pt-B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674EC206-B52C-4971-8C95-34F6ADC3FB4A}"/>
              </a:ext>
            </a:extLst>
          </p:cNvPr>
          <p:cNvSpPr txBox="1">
            <a:spLocks/>
          </p:cNvSpPr>
          <p:nvPr userDrawn="1"/>
        </p:nvSpPr>
        <p:spPr>
          <a:xfrm>
            <a:off x="281595" y="6391309"/>
            <a:ext cx="3175000" cy="350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5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en-US" sz="1867" dirty="0">
                <a:solidFill>
                  <a:schemeClr val="bg2"/>
                </a:solidFill>
              </a:rPr>
              <a:t>Making accountants count</a:t>
            </a:r>
            <a:endParaRPr lang="en-US" sz="3000" dirty="0">
              <a:solidFill>
                <a:schemeClr val="bg2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ECA836BD-260E-4065-AA78-664FC457BB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6245" y="447497"/>
            <a:ext cx="1190821" cy="659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8513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4953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9850466" y="6391494"/>
            <a:ext cx="2019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r">
              <a:defRPr lang="uk-UA" sz="1200" b="1" smtClean="0">
                <a:solidFill>
                  <a:schemeClr val="bg2"/>
                </a:solidFill>
              </a:defRPr>
            </a:lvl1pPr>
          </a:lstStyle>
          <a:p>
            <a:r>
              <a:rPr lang="pt-BR"/>
              <a:t>Page 0</a:t>
            </a:r>
            <a:fld id="{37D409AB-2201-4E18-8A34-C31753AD9B06}" type="slidenum">
              <a:rPr lang="pt-BR" smtClean="0"/>
              <a:pPr/>
              <a:t>‹#›</a:t>
            </a:fld>
            <a:endParaRPr lang="pt-B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417F2C7-83A8-407D-B7E5-D6F49C5211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6245" y="447497"/>
            <a:ext cx="1190821" cy="65956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xmlns="" id="{5365E551-69D6-4632-87B5-C3A5CE5E24AE}"/>
              </a:ext>
            </a:extLst>
          </p:cNvPr>
          <p:cNvSpPr txBox="1">
            <a:spLocks/>
          </p:cNvSpPr>
          <p:nvPr userDrawn="1"/>
        </p:nvSpPr>
        <p:spPr>
          <a:xfrm>
            <a:off x="281595" y="6391309"/>
            <a:ext cx="3175000" cy="350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5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en-US" sz="1867" dirty="0">
                <a:solidFill>
                  <a:schemeClr val="bg2"/>
                </a:solidFill>
              </a:rPr>
              <a:t>Making accountants count</a:t>
            </a:r>
            <a:endParaRPr lang="en-US" sz="3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55878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4953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9829437" y="6403498"/>
            <a:ext cx="2019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r">
              <a:defRPr lang="uk-UA" sz="1200" b="1" smtClean="0">
                <a:solidFill>
                  <a:schemeClr val="accent1"/>
                </a:solidFill>
              </a:defRPr>
            </a:lvl1pPr>
          </a:lstStyle>
          <a:p>
            <a:r>
              <a:rPr lang="pt-BR" dirty="0"/>
              <a:t>Page 0</a:t>
            </a:r>
            <a:fld id="{37D409AB-2201-4E18-8A34-C31753AD9B06}" type="slidenum">
              <a:rPr lang="pt-BR" smtClean="0"/>
              <a:pPr/>
              <a:t>‹#›</a:t>
            </a:fld>
            <a:endParaRPr lang="pt-B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417F2C7-83A8-407D-B7E5-D6F49C5211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6245" y="447497"/>
            <a:ext cx="1190821" cy="65956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xmlns="" id="{5365E551-69D6-4632-87B5-C3A5CE5E24AE}"/>
              </a:ext>
            </a:extLst>
          </p:cNvPr>
          <p:cNvSpPr txBox="1">
            <a:spLocks/>
          </p:cNvSpPr>
          <p:nvPr userDrawn="1"/>
        </p:nvSpPr>
        <p:spPr>
          <a:xfrm>
            <a:off x="281595" y="6391309"/>
            <a:ext cx="3175000" cy="350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5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en-US" sz="1867" dirty="0">
                <a:solidFill>
                  <a:schemeClr val="bg2"/>
                </a:solidFill>
              </a:rPr>
              <a:t>Making accountants count</a:t>
            </a:r>
            <a:endParaRPr lang="en-US" sz="3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768480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6273800"/>
            <a:ext cx="12192000" cy="584200"/>
          </a:xfrm>
          <a:prstGeom prst="rect">
            <a:avLst/>
          </a:prstGeom>
          <a:solidFill>
            <a:srgbClr val="002F66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67">
              <a:solidFill>
                <a:schemeClr val="tx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363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9850466" y="6391494"/>
            <a:ext cx="201930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r">
              <a:defRPr lang="uk-UA" sz="1867" b="1" smtClean="0">
                <a:solidFill>
                  <a:schemeClr val="bg2"/>
                </a:solidFill>
              </a:defRPr>
            </a:lvl1pPr>
          </a:lstStyle>
          <a:p>
            <a:r>
              <a:rPr lang="pt-BR" dirty="0"/>
              <a:t>Page 0</a:t>
            </a:r>
            <a:fld id="{37D409AB-2201-4E18-8A34-C31753AD9B06}" type="slidenum">
              <a:rPr lang="pt-BR" smtClean="0"/>
              <a:pPr/>
              <a:t>‹#›</a:t>
            </a:fld>
            <a:endParaRPr lang="pt-BR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6132" y="380941"/>
            <a:ext cx="1283634" cy="71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58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9706557F-D760-4DB1-A0E5-347CF93909CD}"/>
              </a:ext>
            </a:extLst>
          </p:cNvPr>
          <p:cNvGrpSpPr/>
          <p:nvPr userDrawn="1"/>
        </p:nvGrpSpPr>
        <p:grpSpPr>
          <a:xfrm>
            <a:off x="2286001" y="2359044"/>
            <a:ext cx="7619999" cy="3167547"/>
            <a:chOff x="3543300" y="6896100"/>
            <a:chExt cx="11429999" cy="201502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3F94C71D-852C-4569-9747-9376BDB1DA43}"/>
                </a:ext>
              </a:extLst>
            </p:cNvPr>
            <p:cNvGrpSpPr/>
            <p:nvPr/>
          </p:nvGrpSpPr>
          <p:grpSpPr>
            <a:xfrm>
              <a:off x="3543300" y="6896100"/>
              <a:ext cx="685800" cy="685800"/>
              <a:chOff x="6324600" y="4114799"/>
              <a:chExt cx="685800" cy="685800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xmlns="" id="{FE7B9DC9-31C8-47E1-A0B6-376E7DD44FE1}"/>
                  </a:ext>
                </a:extLst>
              </p:cNvPr>
              <p:cNvCxnSpPr/>
              <p:nvPr/>
            </p:nvCxnSpPr>
            <p:spPr>
              <a:xfrm flipV="1">
                <a:off x="6324600" y="4114799"/>
                <a:ext cx="0" cy="68580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xmlns="" id="{DE34C2CA-8E0B-4994-8F2C-6153F6B53E05}"/>
                  </a:ext>
                </a:extLst>
              </p:cNvPr>
              <p:cNvCxnSpPr/>
              <p:nvPr/>
            </p:nvCxnSpPr>
            <p:spPr>
              <a:xfrm>
                <a:off x="6324600" y="4114799"/>
                <a:ext cx="685800" cy="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475782B1-BBBB-4A3D-BBD9-5BDD1E0C3E7E}"/>
                </a:ext>
              </a:extLst>
            </p:cNvPr>
            <p:cNvGrpSpPr/>
            <p:nvPr/>
          </p:nvGrpSpPr>
          <p:grpSpPr>
            <a:xfrm rot="10800000">
              <a:off x="14287499" y="8225323"/>
              <a:ext cx="685800" cy="685800"/>
              <a:chOff x="6324600" y="4114799"/>
              <a:chExt cx="685800" cy="685800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xmlns="" id="{3C6D7A71-5934-43E9-A601-4388945F9C93}"/>
                  </a:ext>
                </a:extLst>
              </p:cNvPr>
              <p:cNvCxnSpPr/>
              <p:nvPr/>
            </p:nvCxnSpPr>
            <p:spPr>
              <a:xfrm flipV="1">
                <a:off x="6324600" y="4114799"/>
                <a:ext cx="0" cy="68580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xmlns="" id="{DE8E63BE-6469-4544-BD22-BAF9872A8F71}"/>
                  </a:ext>
                </a:extLst>
              </p:cNvPr>
              <p:cNvCxnSpPr/>
              <p:nvPr/>
            </p:nvCxnSpPr>
            <p:spPr>
              <a:xfrm>
                <a:off x="6324600" y="4114799"/>
                <a:ext cx="685800" cy="0"/>
              </a:xfrm>
              <a:prstGeom prst="line">
                <a:avLst/>
              </a:prstGeom>
              <a:ln w="38100" cap="sq">
                <a:solidFill>
                  <a:schemeClr val="accent1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31D2515-D980-413D-828D-876A2603FE54}"/>
              </a:ext>
            </a:extLst>
          </p:cNvPr>
          <p:cNvSpPr txBox="1"/>
          <p:nvPr userDrawn="1"/>
        </p:nvSpPr>
        <p:spPr>
          <a:xfrm>
            <a:off x="2514599" y="3060525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accent1"/>
                </a:solidFill>
              </a:rPr>
              <a:t>TITLE HERE</a:t>
            </a:r>
            <a:endParaRPr lang="uk-UA" sz="2400" b="1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68F2DA5-6812-4BFB-AAC7-723E589EBB38}"/>
              </a:ext>
            </a:extLst>
          </p:cNvPr>
          <p:cNvSpPr txBox="1"/>
          <p:nvPr userDrawn="1"/>
        </p:nvSpPr>
        <p:spPr>
          <a:xfrm>
            <a:off x="2286001" y="4364254"/>
            <a:ext cx="7619999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 dirty="0">
                <a:solidFill>
                  <a:schemeClr val="tx2"/>
                </a:solidFill>
                <a:latin typeface="+mj-lt"/>
              </a:rPr>
              <a:t>Presented by:</a:t>
            </a:r>
            <a:endParaRPr lang="en-GB" sz="1867" b="1" dirty="0">
              <a:solidFill>
                <a:schemeClr val="tx2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6A22C71-5C09-40A4-85F4-447ED86E0300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8" y="482600"/>
            <a:ext cx="2263415" cy="125365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0D2DD91-0B3C-4BCC-A017-470D1385E309}"/>
              </a:ext>
            </a:extLst>
          </p:cNvPr>
          <p:cNvSpPr/>
          <p:nvPr userDrawn="1"/>
        </p:nvSpPr>
        <p:spPr>
          <a:xfrm>
            <a:off x="-1" y="6273800"/>
            <a:ext cx="12192000" cy="584200"/>
          </a:xfrm>
          <a:prstGeom prst="rect">
            <a:avLst/>
          </a:prstGeom>
          <a:solidFill>
            <a:srgbClr val="002F66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67">
              <a:solidFill>
                <a:schemeClr val="tx1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B4660D37-2C75-4407-B8E7-81326D726389}"/>
              </a:ext>
            </a:extLst>
          </p:cNvPr>
          <p:cNvSpPr txBox="1">
            <a:spLocks/>
          </p:cNvSpPr>
          <p:nvPr userDrawn="1"/>
        </p:nvSpPr>
        <p:spPr>
          <a:xfrm>
            <a:off x="281595" y="6391309"/>
            <a:ext cx="3175000" cy="350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5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en-US" sz="1867" dirty="0">
                <a:solidFill>
                  <a:schemeClr val="bg2"/>
                </a:solidFill>
              </a:rPr>
              <a:t>Making accountants count</a:t>
            </a:r>
            <a:endParaRPr lang="en-US" sz="3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404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93" r:id="rId6"/>
    <p:sldLayoutId id="2147483791" r:id="rId7"/>
  </p:sldLayoutIdLst>
  <p:txStyles>
    <p:titleStyle>
      <a:lvl1pPr algn="l" defTabSz="91444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91444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3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57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80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03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26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9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1A61BD2-08C1-4CFE-B74D-8FCCA3FB2796}"/>
              </a:ext>
            </a:extLst>
          </p:cNvPr>
          <p:cNvSpPr txBox="1"/>
          <p:nvPr/>
        </p:nvSpPr>
        <p:spPr>
          <a:xfrm>
            <a:off x="623392" y="2420888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46" fontAlgn="auto">
              <a:spcBef>
                <a:spcPts val="0"/>
              </a:spcBef>
              <a:spcAft>
                <a:spcPts val="0"/>
              </a:spcAft>
            </a:pPr>
            <a:r>
              <a:rPr lang="en-GB" sz="4000" b="1" dirty="0">
                <a:solidFill>
                  <a:srgbClr val="002F66"/>
                </a:solidFill>
                <a:latin typeface="Calibri" panose="020F0502020204030204"/>
              </a:rPr>
              <a:t>HAT </a:t>
            </a:r>
            <a:r>
              <a:rPr lang="ka-GE" sz="4000" b="1" dirty="0">
                <a:solidFill>
                  <a:srgbClr val="002F66"/>
                </a:solidFill>
                <a:latin typeface="Calibri" panose="020F0502020204030204"/>
              </a:rPr>
              <a:t>აუდიტის მეთოდოლოგიის შესავალი</a:t>
            </a:r>
            <a:endParaRPr lang="en-GB" sz="4000" b="1" dirty="0">
              <a:solidFill>
                <a:srgbClr val="002F66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2242E1F-2A33-49DB-8E55-75EABDDC5F0A}"/>
              </a:ext>
            </a:extLst>
          </p:cNvPr>
          <p:cNvSpPr txBox="1"/>
          <p:nvPr/>
        </p:nvSpPr>
        <p:spPr>
          <a:xfrm>
            <a:off x="623392" y="4509120"/>
            <a:ext cx="761999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46" fontAlgn="auto">
              <a:spcBef>
                <a:spcPts val="0"/>
              </a:spcBef>
              <a:spcAft>
                <a:spcPts val="0"/>
              </a:spcAft>
            </a:pPr>
            <a:r>
              <a:rPr lang="ka-GE" sz="1800" b="1" dirty="0" smtClean="0">
                <a:solidFill>
                  <a:schemeClr val="tx2"/>
                </a:solidFill>
                <a:latin typeface="Calibri" panose="020F0502020204030204"/>
              </a:rPr>
              <a:t>პრეზენტაციის ავტორი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/>
              </a:rPr>
              <a:t>: </a:t>
            </a:r>
            <a:endParaRPr lang="en-US" sz="2400" b="1" dirty="0">
              <a:solidFill>
                <a:schemeClr val="tx2"/>
              </a:solidFill>
              <a:latin typeface="Calibri" panose="020F0502020204030204"/>
            </a:endParaRPr>
          </a:p>
          <a:p>
            <a:pPr defTabSz="914446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tx2"/>
                </a:solidFill>
                <a:latin typeface="Calibri" panose="020F0502020204030204"/>
              </a:rPr>
              <a:t>Simon Kettlewell BA 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/>
              </a:rPr>
              <a:t>FCA</a:t>
            </a:r>
            <a:r>
              <a:rPr lang="ka-GE" sz="2400" b="1" dirty="0" smtClean="0">
                <a:solidFill>
                  <a:schemeClr val="tx2"/>
                </a:solidFill>
                <a:latin typeface="Calibri" panose="020F0502020204030204"/>
              </a:rPr>
              <a:t> </a:t>
            </a:r>
            <a:r>
              <a:rPr lang="ka-GE" sz="1500" b="1" dirty="0" smtClean="0">
                <a:solidFill>
                  <a:schemeClr val="tx2"/>
                </a:solidFill>
                <a:latin typeface="Calibri" panose="020F0502020204030204"/>
              </a:rPr>
              <a:t>(ჰუმანიტარულ მეცნიერებათა ბაკალავრი, ნაფიც ბუღალტერთა ინსტიტუტის წევრი)</a:t>
            </a:r>
            <a:endParaRPr lang="en-GB" sz="1500" b="1" dirty="0">
              <a:solidFill>
                <a:schemeClr val="tx2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99006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5583808" cy="507831"/>
          </a:xfrm>
        </p:spPr>
        <p:txBody>
          <a:bodyPr/>
          <a:lstStyle/>
          <a:p>
            <a:r>
              <a:rPr lang="ka-GE" dirty="0"/>
              <a:t>აუდიტის ფაილის ფორმატი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E51-F160-4EA0-AFBD-008CC1C58135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a-GE" sz="2100" dirty="0" smtClean="0"/>
              <a:t>მოცემული პერიოდისთვის ხელმოწერილი </a:t>
            </a:r>
            <a:r>
              <a:rPr lang="ka-GE" sz="2100" dirty="0"/>
              <a:t>ფინანსური ანგარიშგების </a:t>
            </a:r>
            <a:r>
              <a:rPr lang="ka-GE" sz="2100" dirty="0" smtClean="0"/>
              <a:t>ასლი</a:t>
            </a: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2196943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5799832" cy="507831"/>
          </a:xfrm>
        </p:spPr>
        <p:txBody>
          <a:bodyPr/>
          <a:lstStyle/>
          <a:p>
            <a:r>
              <a:rPr lang="ka-GE" dirty="0"/>
              <a:t>აუდიტის ფაილის ფორმატი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E51-F160-4EA0-AFBD-008CC1C58135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"A" </a:t>
            </a:r>
            <a:r>
              <a:rPr lang="ka-GE" dirty="0" smtClean="0"/>
              <a:t>სექცია ეხება </a:t>
            </a:r>
            <a:r>
              <a:rPr lang="ka-GE" dirty="0"/>
              <a:t>დაგეგმვასა და </a:t>
            </a:r>
            <a:r>
              <a:rPr lang="ka-GE" dirty="0" smtClean="0"/>
              <a:t>დასრულებას:</a:t>
            </a:r>
            <a:endParaRPr lang="en-GB" dirty="0" smtClean="0"/>
          </a:p>
          <a:p>
            <a:pPr lvl="1"/>
            <a:r>
              <a:rPr lang="en-GB" dirty="0" err="1" smtClean="0"/>
              <a:t>Aa</a:t>
            </a:r>
            <a:r>
              <a:rPr lang="en-GB" dirty="0" smtClean="0"/>
              <a:t>:	</a:t>
            </a:r>
            <a:r>
              <a:rPr lang="ka-GE" dirty="0" smtClean="0"/>
              <a:t>დასრულება</a:t>
            </a:r>
            <a:endParaRPr lang="en-GB" dirty="0" smtClean="0"/>
          </a:p>
          <a:p>
            <a:pPr lvl="1"/>
            <a:r>
              <a:rPr lang="en-GB" dirty="0" err="1" smtClean="0"/>
              <a:t>Ab</a:t>
            </a:r>
            <a:r>
              <a:rPr lang="en-GB" dirty="0"/>
              <a:t>: 	</a:t>
            </a:r>
            <a:r>
              <a:rPr lang="ka-GE" dirty="0" smtClean="0"/>
              <a:t>საკონტროლო ჩამონათვალი</a:t>
            </a:r>
            <a:endParaRPr lang="en-GB" dirty="0"/>
          </a:p>
          <a:p>
            <a:pPr lvl="1"/>
            <a:r>
              <a:rPr lang="en-GB" dirty="0"/>
              <a:t>Ac:	</a:t>
            </a:r>
            <a:r>
              <a:rPr lang="ka-GE" dirty="0" smtClean="0"/>
              <a:t>დაგეგმვა</a:t>
            </a:r>
            <a:endParaRPr lang="en-GB" dirty="0"/>
          </a:p>
          <a:p>
            <a:pPr lvl="1"/>
            <a:r>
              <a:rPr lang="en-GB" dirty="0"/>
              <a:t>Ad:	</a:t>
            </a:r>
            <a:r>
              <a:rPr lang="ka-GE" dirty="0" smtClean="0"/>
              <a:t>ფინანსური ანგარიშგების პროექტი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5727824" cy="507831"/>
          </a:xfrm>
        </p:spPr>
        <p:txBody>
          <a:bodyPr/>
          <a:lstStyle/>
          <a:p>
            <a:r>
              <a:rPr lang="ka-GE" dirty="0"/>
              <a:t>აუდიტის ფაილის ფორმატი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E51-F160-4EA0-AFBD-008CC1C58135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ka-GE" sz="2000" dirty="0"/>
              <a:t>სხვა სექციები ეხება აუდიტის </a:t>
            </a:r>
            <a:r>
              <a:rPr lang="ka-GE" sz="2000" dirty="0" smtClean="0"/>
              <a:t>მტკიცებულებებს</a:t>
            </a:r>
            <a:r>
              <a:rPr lang="en-GB" sz="2000" dirty="0" smtClean="0"/>
              <a:t>:</a:t>
            </a:r>
            <a:endParaRPr lang="en-GB" sz="2000" dirty="0"/>
          </a:p>
          <a:p>
            <a:pPr lvl="1" algn="just"/>
            <a:r>
              <a:rPr lang="en-GB" sz="2000" dirty="0"/>
              <a:t>B – I: 	</a:t>
            </a:r>
            <a:r>
              <a:rPr lang="ka-GE" sz="2000" dirty="0" smtClean="0"/>
              <a:t>ფინანსური მდგომარეობის ანგარიშგება </a:t>
            </a:r>
            <a:r>
              <a:rPr lang="en-GB" sz="2000" dirty="0" smtClean="0"/>
              <a:t>– </a:t>
            </a:r>
            <a:r>
              <a:rPr lang="ka-GE" sz="2000" dirty="0" smtClean="0"/>
              <a:t>აქტივები და ვალდებულებები</a:t>
            </a:r>
            <a:endParaRPr lang="en-GB" sz="2000" dirty="0"/>
          </a:p>
          <a:p>
            <a:pPr lvl="1" algn="just"/>
            <a:r>
              <a:rPr lang="en-GB" sz="2000" dirty="0"/>
              <a:t>J: 	</a:t>
            </a:r>
            <a:r>
              <a:rPr lang="ka-GE" sz="2000" dirty="0" smtClean="0"/>
              <a:t>	დაბეგვრა</a:t>
            </a:r>
            <a:endParaRPr lang="en-GB" sz="2000" dirty="0"/>
          </a:p>
          <a:p>
            <a:pPr lvl="1" algn="just"/>
            <a:r>
              <a:rPr lang="en-GB" sz="2000" dirty="0"/>
              <a:t>K:	</a:t>
            </a:r>
            <a:r>
              <a:rPr lang="ka-GE" sz="2000" dirty="0"/>
              <a:t> </a:t>
            </a:r>
            <a:r>
              <a:rPr lang="ka-GE" sz="2000" dirty="0" smtClean="0"/>
              <a:t>	ოპერაციები და </a:t>
            </a:r>
            <a:r>
              <a:rPr lang="ka-GE" sz="2000" dirty="0"/>
              <a:t>ნაშთები </a:t>
            </a:r>
            <a:r>
              <a:rPr lang="ka-GE" sz="2000" dirty="0" smtClean="0"/>
              <a:t>დაკავშირებულ </a:t>
            </a:r>
            <a:r>
              <a:rPr lang="ka-GE" sz="2000" dirty="0"/>
              <a:t>მხარეებთან</a:t>
            </a:r>
            <a:endParaRPr lang="en-GB" sz="2000" dirty="0"/>
          </a:p>
          <a:p>
            <a:pPr lvl="1" algn="just"/>
            <a:r>
              <a:rPr lang="en-GB" sz="2000" dirty="0"/>
              <a:t>L:		</a:t>
            </a:r>
            <a:r>
              <a:rPr lang="ka-GE" sz="2000" dirty="0" smtClean="0"/>
              <a:t>ანარიცხები, გაუთვალისწინებელი შემთხვევები </a:t>
            </a:r>
            <a:r>
              <a:rPr lang="ka-GE" sz="2000" dirty="0"/>
              <a:t>და ფინანსური </a:t>
            </a:r>
            <a:r>
              <a:rPr lang="ka-GE" sz="2000" dirty="0" smtClean="0"/>
              <a:t>			ვალდებულებები</a:t>
            </a:r>
            <a:endParaRPr lang="en-GB" sz="2000" dirty="0"/>
          </a:p>
          <a:p>
            <a:pPr lvl="1" algn="just"/>
            <a:r>
              <a:rPr lang="en-GB" sz="2000" dirty="0"/>
              <a:t>M:	</a:t>
            </a:r>
            <a:r>
              <a:rPr lang="ka-GE" sz="2000" dirty="0" smtClean="0"/>
              <a:t>საკუთარი კაპიტალი </a:t>
            </a:r>
            <a:r>
              <a:rPr lang="ka-GE" sz="2000" dirty="0"/>
              <a:t>და </a:t>
            </a:r>
            <a:r>
              <a:rPr lang="ka-GE" sz="2000" dirty="0" smtClean="0"/>
              <a:t>საკანონმდებლო ინფორმაცია</a:t>
            </a:r>
            <a:endParaRPr lang="en-GB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5511800" cy="507831"/>
          </a:xfrm>
        </p:spPr>
        <p:txBody>
          <a:bodyPr/>
          <a:lstStyle/>
          <a:p>
            <a:r>
              <a:rPr lang="ka-GE" dirty="0"/>
              <a:t>აუდიტის ფაილის ფორმატი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E51-F160-4EA0-AFBD-008CC1C58135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ka-GE" dirty="0"/>
              <a:t>სხვა სექციები ეხება აუდიტის </a:t>
            </a:r>
            <a:r>
              <a:rPr lang="ka-GE" dirty="0" smtClean="0"/>
              <a:t>მტკიცებულებებს</a:t>
            </a:r>
            <a:r>
              <a:rPr lang="en-GB" dirty="0" smtClean="0"/>
              <a:t>:</a:t>
            </a:r>
            <a:endParaRPr lang="en-GB" dirty="0"/>
          </a:p>
          <a:p>
            <a:pPr lvl="1"/>
            <a:r>
              <a:rPr lang="en-GB" dirty="0"/>
              <a:t>N:	</a:t>
            </a:r>
            <a:r>
              <a:rPr lang="ka-GE" dirty="0" smtClean="0"/>
              <a:t>აუდიტის სხვა სფეროები</a:t>
            </a:r>
            <a:endParaRPr lang="en-GB" dirty="0"/>
          </a:p>
          <a:p>
            <a:pPr lvl="1"/>
            <a:r>
              <a:rPr lang="en-GB" dirty="0"/>
              <a:t>O – R: 	</a:t>
            </a:r>
            <a:r>
              <a:rPr lang="ka-GE" dirty="0" smtClean="0"/>
              <a:t>საქმიანობის შედეგების ანგარიშგება</a:t>
            </a:r>
            <a:endParaRPr lang="en-GB" dirty="0"/>
          </a:p>
          <a:p>
            <a:pPr lvl="1"/>
            <a:r>
              <a:rPr lang="en-GB" dirty="0"/>
              <a:t>S: 	</a:t>
            </a:r>
            <a:r>
              <a:rPr lang="ka-GE" dirty="0"/>
              <a:t>ფინანსური ანგარიშგების </a:t>
            </a:r>
            <a:r>
              <a:rPr lang="ka-GE" dirty="0" smtClean="0"/>
              <a:t>გასამჟღავნებელი მუხლები</a:t>
            </a:r>
            <a:endParaRPr lang="en-GB" dirty="0" smtClean="0"/>
          </a:p>
          <a:p>
            <a:pPr lvl="1"/>
            <a:r>
              <a:rPr lang="en-GB" dirty="0" smtClean="0"/>
              <a:t>T: 	</a:t>
            </a:r>
            <a:r>
              <a:rPr lang="ka-GE" dirty="0" smtClean="0"/>
              <a:t>ოპერაციებისა და </a:t>
            </a:r>
            <a:r>
              <a:rPr lang="ka-GE" dirty="0"/>
              <a:t>კონტროლის ტესტირება</a:t>
            </a:r>
            <a:endParaRPr lang="en-GB" dirty="0" smtClean="0"/>
          </a:p>
          <a:p>
            <a:pPr lvl="1"/>
            <a:r>
              <a:rPr lang="en-GB" dirty="0" smtClean="0"/>
              <a:t>U</a:t>
            </a:r>
            <a:r>
              <a:rPr lang="en-GB" dirty="0"/>
              <a:t>: 	</a:t>
            </a:r>
            <a:r>
              <a:rPr lang="ka-GE" dirty="0"/>
              <a:t> საცდელი ბალანსი და </a:t>
            </a:r>
            <a:r>
              <a:rPr lang="ka-GE" dirty="0" smtClean="0"/>
              <a:t>კორექტირებები</a:t>
            </a:r>
            <a:endParaRPr lang="en-GB" dirty="0"/>
          </a:p>
          <a:p>
            <a:pPr lvl="1"/>
            <a:r>
              <a:rPr lang="en-GB" dirty="0"/>
              <a:t>V: 	</a:t>
            </a:r>
            <a:r>
              <a:rPr lang="ka-GE" dirty="0"/>
              <a:t> ბუღალტრული აღრიცხვის ანალიზის დეტალები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დაგეგმვა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1613CB-3FEF-4075-BE66-571697D64F09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33795" name="Subtitle 3"/>
          <p:cNvSpPr>
            <a:spLocks noGrp="1"/>
          </p:cNvSpPr>
          <p:nvPr>
            <p:ph type="body" sz="quarter" idx="4294967295"/>
          </p:nvPr>
        </p:nvSpPr>
        <p:spPr>
          <a:xfrm>
            <a:off x="584200" y="1556792"/>
            <a:ext cx="10566400" cy="4318000"/>
          </a:xfrm>
          <a:prstGeom prst="rect">
            <a:avLst/>
          </a:prstGeom>
        </p:spPr>
        <p:txBody>
          <a:bodyPr/>
          <a:lstStyle/>
          <a:p>
            <a:pPr>
              <a:buClr>
                <a:schemeClr val="accent6"/>
              </a:buClr>
            </a:pPr>
            <a:r>
              <a:rPr lang="en-GB" sz="2200" dirty="0">
                <a:solidFill>
                  <a:schemeClr val="bg2"/>
                </a:solidFill>
              </a:rPr>
              <a:t>Ac </a:t>
            </a:r>
            <a:r>
              <a:rPr lang="ka-GE" sz="2200" dirty="0" smtClean="0">
                <a:solidFill>
                  <a:schemeClr val="bg2"/>
                </a:solidFill>
              </a:rPr>
              <a:t>სექცია</a:t>
            </a:r>
            <a:endParaRPr lang="en-GB" sz="2200" dirty="0">
              <a:solidFill>
                <a:schemeClr val="bg2"/>
              </a:solidFill>
            </a:endParaRPr>
          </a:p>
          <a:p>
            <a:pPr>
              <a:buClr>
                <a:schemeClr val="accent6"/>
              </a:buClr>
            </a:pPr>
            <a:r>
              <a:rPr lang="en-GB" sz="2200" dirty="0">
                <a:solidFill>
                  <a:schemeClr val="bg2"/>
                </a:solidFill>
              </a:rPr>
              <a:t>HAT </a:t>
            </a:r>
            <a:r>
              <a:rPr lang="ka-GE" sz="2200" dirty="0" smtClean="0">
                <a:solidFill>
                  <a:schemeClr val="bg2"/>
                </a:solidFill>
              </a:rPr>
              <a:t>სახელმძღვანელო</a:t>
            </a:r>
            <a:r>
              <a:rPr lang="en-GB" sz="2200" dirty="0" smtClean="0">
                <a:solidFill>
                  <a:schemeClr val="bg2"/>
                </a:solidFill>
              </a:rPr>
              <a:t> </a:t>
            </a:r>
            <a:r>
              <a:rPr lang="en-GB" sz="2200" dirty="0">
                <a:solidFill>
                  <a:schemeClr val="bg2"/>
                </a:solidFill>
              </a:rPr>
              <a:t>– </a:t>
            </a:r>
            <a:r>
              <a:rPr lang="ka-GE" sz="2200" dirty="0" smtClean="0">
                <a:solidFill>
                  <a:schemeClr val="bg2"/>
                </a:solidFill>
              </a:rPr>
              <a:t>თავი </a:t>
            </a:r>
            <a:r>
              <a:rPr lang="en-GB" sz="2200" dirty="0" smtClean="0">
                <a:solidFill>
                  <a:schemeClr val="bg2"/>
                </a:solidFill>
              </a:rPr>
              <a:t>1</a:t>
            </a:r>
            <a:endParaRPr lang="en-GB" sz="22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7600032" cy="1031835"/>
          </a:xfrm>
        </p:spPr>
        <p:txBody>
          <a:bodyPr>
            <a:noAutofit/>
          </a:bodyPr>
          <a:lstStyle/>
          <a:p>
            <a:r>
              <a:rPr lang="en-GB" dirty="0" smtClean="0"/>
              <a:t>Ac1</a:t>
            </a:r>
            <a:r>
              <a:rPr lang="ka-GE" dirty="0" smtClean="0"/>
              <a:t/>
            </a:r>
            <a:br>
              <a:rPr lang="ka-GE" dirty="0" smtClean="0"/>
            </a:br>
            <a:r>
              <a:rPr lang="ka-GE" sz="2100" dirty="0" smtClean="0"/>
              <a:t>ფაილის სტრუქტურის კონტროლის დოკუმენტი</a:t>
            </a:r>
            <a:br>
              <a:rPr lang="ka-GE" sz="2100" dirty="0" smtClean="0"/>
            </a:br>
            <a:endParaRPr lang="en-GB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E51-F160-4EA0-AFBD-008CC1C58135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quarter" idx="11"/>
          </p:nvPr>
        </p:nvSpPr>
        <p:spPr>
          <a:xfrm>
            <a:off x="812800" y="1628800"/>
            <a:ext cx="10566400" cy="4318000"/>
          </a:xfrm>
        </p:spPr>
        <p:txBody>
          <a:bodyPr/>
          <a:lstStyle/>
          <a:p>
            <a:pPr algn="just"/>
            <a:r>
              <a:rPr lang="ka-GE" sz="2100" dirty="0"/>
              <a:t>ეს ხელს უწყობს ფაილის </a:t>
            </a:r>
            <a:r>
              <a:rPr lang="ka-GE" sz="2100" dirty="0" smtClean="0"/>
              <a:t>სტრუქტურის შექმნას</a:t>
            </a:r>
            <a:r>
              <a:rPr lang="ka-GE" sz="2100" dirty="0"/>
              <a:t>, რაც უზრუნველყოფს შესაბამისი ფორმების კოპირებას აუდიტის </a:t>
            </a:r>
            <a:r>
              <a:rPr lang="ka-GE" sz="2100" dirty="0" smtClean="0"/>
              <a:t>ფაილში</a:t>
            </a:r>
            <a:endParaRPr lang="en-GB" sz="2100" dirty="0"/>
          </a:p>
          <a:p>
            <a:pPr algn="just"/>
            <a:r>
              <a:rPr lang="ka-GE" sz="2100" dirty="0" smtClean="0"/>
              <a:t>ეს განსაკუთრებით სასარგებლოა იმ მომხმარებლებისთვის, რომლებისთვისაც </a:t>
            </a:r>
            <a:r>
              <a:rPr lang="en-GB" sz="2100" dirty="0" smtClean="0"/>
              <a:t>HAT </a:t>
            </a:r>
            <a:r>
              <a:rPr lang="ka-GE" sz="2100" dirty="0" smtClean="0"/>
              <a:t>სისტემა ახალია</a:t>
            </a:r>
            <a:endParaRPr lang="en-GB" sz="2100" dirty="0" smtClean="0"/>
          </a:p>
          <a:p>
            <a:pPr algn="just"/>
            <a:r>
              <a:rPr lang="ka-GE" sz="2100" dirty="0" smtClean="0"/>
              <a:t>ამ ფორმის </a:t>
            </a:r>
            <a:r>
              <a:rPr lang="ka-GE" sz="2100" dirty="0"/>
              <a:t>გამოყენება არჩევითია</a:t>
            </a:r>
            <a:endParaRPr lang="en-GB" sz="21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 </a:t>
            </a:r>
            <a:r>
              <a:rPr lang="ka-GE" dirty="0" smtClean="0"/>
              <a:t>სექცია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79587714"/>
              </p:ext>
            </p:extLst>
          </p:nvPr>
        </p:nvGraphicFramePr>
        <p:xfrm>
          <a:off x="1919536" y="1362066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17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xmlns="" id="{08E973D0-DCC7-474C-9614-E13BB57A9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</a:t>
            </a:r>
            <a:r>
              <a:rPr lang="ka-GE" dirty="0" smtClean="0"/>
              <a:t>კლიენტის მიღება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9439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688264" cy="1175851"/>
          </a:xfrm>
        </p:spPr>
        <p:txBody>
          <a:bodyPr>
            <a:noAutofit/>
          </a:bodyPr>
          <a:lstStyle/>
          <a:p>
            <a:r>
              <a:rPr lang="en-GB" dirty="0"/>
              <a:t>Ac2</a:t>
            </a:r>
            <a:br>
              <a:rPr lang="en-GB" dirty="0"/>
            </a:br>
            <a:r>
              <a:rPr lang="ka-GE" sz="2500" dirty="0" smtClean="0"/>
              <a:t>აუდიტორის საკონტროლო ჩამონათვალის რეგულირება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E51-F160-4EA0-AFBD-008CC1C58135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just"/>
            <a:r>
              <a:rPr lang="ka-GE" sz="2100" dirty="0" smtClean="0"/>
              <a:t>უნდა შეივსოს აუდიტორული გარიგების პარტნიორის </a:t>
            </a:r>
            <a:r>
              <a:rPr lang="ka-GE" sz="2100" dirty="0"/>
              <a:t>(</a:t>
            </a:r>
            <a:r>
              <a:rPr lang="en-GB" sz="2100" dirty="0"/>
              <a:t>A.E.P) </a:t>
            </a:r>
            <a:r>
              <a:rPr lang="ka-GE" sz="2100" dirty="0" smtClean="0"/>
              <a:t>მიერ ნებისმიერი სხვა </a:t>
            </a:r>
            <a:r>
              <a:rPr lang="ka-GE" sz="2100" dirty="0"/>
              <a:t>დაგეგმვის </a:t>
            </a:r>
            <a:r>
              <a:rPr lang="ka-GE" sz="2100" dirty="0" smtClean="0"/>
              <a:t>დაწყებამდე</a:t>
            </a:r>
            <a:endParaRPr lang="en-GB" sz="2100" dirty="0"/>
          </a:p>
          <a:p>
            <a:pPr marL="274638" lvl="1" indent="-228600" algn="just"/>
            <a:r>
              <a:rPr lang="ka-GE" sz="2100" dirty="0" smtClean="0"/>
              <a:t>ითვლება</a:t>
            </a:r>
            <a:r>
              <a:rPr lang="ka-GE" sz="2100" dirty="0"/>
              <a:t>, რომ </a:t>
            </a:r>
            <a:r>
              <a:rPr lang="en-GB" sz="2100" dirty="0"/>
              <a:t>A.E.P</a:t>
            </a:r>
            <a:r>
              <a:rPr lang="en-GB" sz="2100" dirty="0" smtClean="0"/>
              <a:t>.</a:t>
            </a:r>
            <a:r>
              <a:rPr lang="ka-GE" sz="2100" dirty="0" smtClean="0"/>
              <a:t> არის ერთადერთი პირი, </a:t>
            </a:r>
            <a:r>
              <a:rPr lang="ka-GE" sz="2100" dirty="0"/>
              <a:t>რომელსაც </a:t>
            </a:r>
            <a:r>
              <a:rPr lang="ka-GE" sz="2100" dirty="0" smtClean="0"/>
              <a:t>გააჩნია საკმარისი </a:t>
            </a:r>
            <a:r>
              <a:rPr lang="ka-GE" sz="2100" dirty="0"/>
              <a:t>ცოდნა ამ ფორმის შესავსებად და თუ </a:t>
            </a:r>
            <a:r>
              <a:rPr lang="ka-GE" sz="2100" dirty="0" smtClean="0"/>
              <a:t>ვინმე სხვა </a:t>
            </a:r>
            <a:r>
              <a:rPr lang="ka-GE" sz="2100" dirty="0"/>
              <a:t>შეავსებს, ეს შეიძლება ჩაითვალოს </a:t>
            </a:r>
            <a:r>
              <a:rPr lang="ka-GE" sz="2100" dirty="0" smtClean="0"/>
              <a:t>თაღლითურ </a:t>
            </a:r>
            <a:r>
              <a:rPr lang="ka-GE" sz="2100" dirty="0"/>
              <a:t>სამუშაო </a:t>
            </a:r>
            <a:r>
              <a:rPr lang="ka-GE" sz="2100" dirty="0" smtClean="0"/>
              <a:t>დოკუმენტად</a:t>
            </a:r>
            <a:endParaRPr lang="en-GB" sz="2100" dirty="0" smtClean="0"/>
          </a:p>
          <a:p>
            <a:pPr algn="just"/>
            <a:r>
              <a:rPr lang="ka-GE" sz="2100" dirty="0"/>
              <a:t>ეს ფორმა მოიცავს ეთიკურ საკვანძო საკითხებს და </a:t>
            </a:r>
            <a:r>
              <a:rPr lang="ka-GE" sz="2100" dirty="0" smtClean="0"/>
              <a:t>მოქმედებს, </a:t>
            </a:r>
            <a:r>
              <a:rPr lang="ka-GE" sz="2100" dirty="0"/>
              <a:t>როგორც </a:t>
            </a:r>
            <a:r>
              <a:rPr lang="en-GB" sz="2100" dirty="0" smtClean="0"/>
              <a:t>A.E.P-</a:t>
            </a:r>
            <a:r>
              <a:rPr lang="ka-GE" sz="2100" dirty="0" smtClean="0"/>
              <a:t>ის „სამოქმედო გეგმა" </a:t>
            </a:r>
            <a:r>
              <a:rPr lang="ka-GE" sz="2100" dirty="0"/>
              <a:t>სამუშაოს </a:t>
            </a:r>
            <a:r>
              <a:rPr lang="ka-GE" sz="2100" dirty="0" smtClean="0"/>
              <a:t>დასაწყებად</a:t>
            </a:r>
            <a:endParaRPr lang="en-GB" sz="2100" dirty="0" smtClean="0"/>
          </a:p>
          <a:p>
            <a:pPr algn="just"/>
            <a:r>
              <a:rPr lang="ka-GE" sz="2100" dirty="0"/>
              <a:t>ყველა </a:t>
            </a:r>
            <a:r>
              <a:rPr lang="ka-GE" sz="2100" dirty="0" smtClean="0"/>
              <a:t>კითხვაზე </a:t>
            </a:r>
            <a:r>
              <a:rPr lang="ka-GE" sz="2100" dirty="0"/>
              <a:t>უნდა უპასუხოთ </a:t>
            </a:r>
            <a:r>
              <a:rPr lang="ka-GE" sz="2100" dirty="0" smtClean="0"/>
              <a:t>ან "დიახ</a:t>
            </a:r>
            <a:r>
              <a:rPr lang="ka-GE" sz="2100" dirty="0"/>
              <a:t>" ან "არა", </a:t>
            </a:r>
            <a:r>
              <a:rPr lang="ka-GE" sz="2100" dirty="0" smtClean="0"/>
              <a:t>ამასთანავე, "დიახ</a:t>
            </a:r>
            <a:r>
              <a:rPr lang="ka-GE" sz="2100" dirty="0"/>
              <a:t>" </a:t>
            </a:r>
            <a:r>
              <a:rPr lang="ka-GE" sz="2100" dirty="0" smtClean="0"/>
              <a:t>პასუხები მიუთითებს პოტენციური პრობლემებზე</a:t>
            </a:r>
            <a:endParaRPr lang="en-GB" sz="21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8680152" cy="887819"/>
          </a:xfrm>
        </p:spPr>
        <p:txBody>
          <a:bodyPr>
            <a:noAutofit/>
          </a:bodyPr>
          <a:lstStyle/>
          <a:p>
            <a:r>
              <a:rPr lang="en-GB" dirty="0"/>
              <a:t>Ac3</a:t>
            </a:r>
            <a:br>
              <a:rPr lang="en-GB" dirty="0"/>
            </a:br>
            <a:r>
              <a:rPr lang="ka-GE" dirty="0" smtClean="0"/>
              <a:t>არა-აუდიტორული </a:t>
            </a:r>
            <a:r>
              <a:rPr lang="ka-GE" dirty="0"/>
              <a:t>მომსახურების </a:t>
            </a:r>
            <a:r>
              <a:rPr lang="ka-GE" dirty="0" smtClean="0"/>
              <a:t>გაწევა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E51-F160-4EA0-AFBD-008CC1C58135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en-GB" sz="2100" dirty="0" smtClean="0"/>
              <a:t>IESBA</a:t>
            </a:r>
            <a:r>
              <a:rPr lang="ka-GE" sz="2100" dirty="0" smtClean="0"/>
              <a:t>-ის </a:t>
            </a:r>
            <a:r>
              <a:rPr lang="ka-GE" sz="2100" dirty="0"/>
              <a:t>ეთიკის კოდექსი მოითხოვს </a:t>
            </a:r>
            <a:r>
              <a:rPr lang="ka-GE" sz="2100" dirty="0" smtClean="0"/>
              <a:t>განხილული იყოს საკითხი, თუ რამდენად მისაღებია არა-აუდიტორული </a:t>
            </a:r>
            <a:r>
              <a:rPr lang="ka-GE" sz="2100" dirty="0"/>
              <a:t>მომსახურების </a:t>
            </a:r>
            <a:r>
              <a:rPr lang="ka-GE" sz="2100" dirty="0" smtClean="0"/>
              <a:t>გაწევა</a:t>
            </a:r>
            <a:r>
              <a:rPr lang="en-GB" sz="2100" dirty="0" smtClean="0"/>
              <a:t>:</a:t>
            </a:r>
            <a:endParaRPr lang="en-GB" sz="2100" dirty="0"/>
          </a:p>
          <a:p>
            <a:pPr lvl="1" algn="just"/>
            <a:r>
              <a:rPr lang="ka-GE" sz="2100" dirty="0"/>
              <a:t>აკრძალული </a:t>
            </a:r>
            <a:r>
              <a:rPr lang="ka-GE" sz="2100" dirty="0" smtClean="0"/>
              <a:t>მომსახურება</a:t>
            </a:r>
            <a:endParaRPr lang="en-GB" sz="2100" dirty="0"/>
          </a:p>
          <a:p>
            <a:pPr lvl="1" algn="just"/>
            <a:r>
              <a:rPr lang="ka-GE" sz="2100" dirty="0" smtClean="0"/>
              <a:t>გაწეული არა-აუდიტორული მომსახურება</a:t>
            </a:r>
            <a:endParaRPr lang="en-GB" sz="2100" dirty="0"/>
          </a:p>
          <a:p>
            <a:pPr lvl="1" algn="just"/>
            <a:r>
              <a:rPr lang="ka-GE" sz="2100" dirty="0" smtClean="0"/>
              <a:t>უსაფრთხოების ზომები საფრთხეების შესამსუბუქებლად</a:t>
            </a:r>
            <a:endParaRPr lang="en-GB" sz="2100" dirty="0"/>
          </a:p>
          <a:p>
            <a:pPr algn="just"/>
            <a:r>
              <a:rPr lang="ka-GE" sz="2100" dirty="0"/>
              <a:t>კლიენტს უნდა ჰქონდეს </a:t>
            </a:r>
            <a:r>
              <a:rPr lang="ka-GE" sz="2100" dirty="0" smtClean="0">
                <a:solidFill>
                  <a:srgbClr val="FF0000"/>
                </a:solidFill>
              </a:rPr>
              <a:t>გაცნობიერებული</a:t>
            </a:r>
            <a:r>
              <a:rPr lang="ka-GE" sz="2100" dirty="0" smtClean="0"/>
              <a:t> და </a:t>
            </a:r>
            <a:r>
              <a:rPr lang="ka-GE" sz="2100" dirty="0" smtClean="0">
                <a:solidFill>
                  <a:srgbClr val="FF0000"/>
                </a:solidFill>
              </a:rPr>
              <a:t>საფუძვლიანი მენეჯმენტი</a:t>
            </a:r>
            <a:r>
              <a:rPr lang="ka-GE" sz="2100" dirty="0"/>
              <a:t>, </a:t>
            </a:r>
            <a:r>
              <a:rPr lang="ka-GE" sz="2100" dirty="0" smtClean="0"/>
              <a:t>რათა ფირმამ გაუწიოს როგორც </a:t>
            </a:r>
            <a:r>
              <a:rPr lang="ka-GE" sz="2100" dirty="0"/>
              <a:t>აუდიტორული, ასევე </a:t>
            </a:r>
            <a:r>
              <a:rPr lang="ka-GE" sz="2100" dirty="0" smtClean="0"/>
              <a:t>არა-აუდიტორული მომსახურება</a:t>
            </a:r>
            <a:endParaRPr lang="en-GB" sz="2100" dirty="0"/>
          </a:p>
          <a:p>
            <a:pPr algn="just"/>
            <a:endParaRPr lang="en-GB" dirty="0"/>
          </a:p>
          <a:p>
            <a:pPr lvl="1" algn="just"/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მიზანი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a-GE" sz="2500" dirty="0"/>
              <a:t>იმის ახსნა, თუ როგორ მუშაობს </a:t>
            </a:r>
            <a:r>
              <a:rPr lang="en-GB" sz="2500" dirty="0"/>
              <a:t>HAT </a:t>
            </a:r>
            <a:r>
              <a:rPr lang="ka-GE" sz="2500" dirty="0" smtClean="0"/>
              <a:t>მეთოდოლოგია</a:t>
            </a:r>
            <a:endParaRPr lang="en-GB" sz="2500" dirty="0" smtClean="0"/>
          </a:p>
          <a:p>
            <a:r>
              <a:rPr lang="ka-GE" sz="2500" dirty="0" smtClean="0"/>
              <a:t>იმის ახსნა, </a:t>
            </a:r>
            <a:r>
              <a:rPr lang="ka-GE" sz="2500" dirty="0"/>
              <a:t>თუ როგორ უნდა შეავსოთ ფორმები და </a:t>
            </a:r>
            <a:r>
              <a:rPr lang="ka-GE" sz="2500" dirty="0" smtClean="0"/>
              <a:t>საკონტროლო ჩამონათვალი</a:t>
            </a:r>
            <a:endParaRPr lang="en-GB" sz="2500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20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84200" y="380941"/>
            <a:ext cx="4953000" cy="507831"/>
          </a:xfrm>
        </p:spPr>
        <p:txBody>
          <a:bodyPr/>
          <a:lstStyle/>
          <a:p>
            <a:r>
              <a:rPr lang="en-GB" dirty="0"/>
              <a:t>2. </a:t>
            </a:r>
            <a:r>
              <a:rPr lang="ka-GE" dirty="0" smtClean="0"/>
              <a:t>ინფორმაციის მოძიება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63433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8968184" cy="1031835"/>
          </a:xfrm>
        </p:spPr>
        <p:txBody>
          <a:bodyPr>
            <a:noAutofit/>
          </a:bodyPr>
          <a:lstStyle/>
          <a:p>
            <a:r>
              <a:rPr lang="en-GB" dirty="0"/>
              <a:t>Ac4 – Ac6</a:t>
            </a:r>
            <a:br>
              <a:rPr lang="en-GB" dirty="0"/>
            </a:br>
            <a:r>
              <a:rPr lang="ka-GE" sz="2500" dirty="0" smtClean="0"/>
              <a:t>წინა წლების გარდამავალი საკითხები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z="2100" dirty="0"/>
              <a:t>Ac4 – </a:t>
            </a:r>
            <a:r>
              <a:rPr lang="ka-GE" sz="2100" dirty="0" smtClean="0"/>
              <a:t>ზოგადი გარდამავალი საკითხები</a:t>
            </a:r>
            <a:endParaRPr lang="en-GB" sz="2100" dirty="0"/>
          </a:p>
          <a:p>
            <a:pPr lvl="1"/>
            <a:r>
              <a:rPr lang="ka-GE" sz="2100" dirty="0"/>
              <a:t>ეს </a:t>
            </a:r>
            <a:r>
              <a:rPr lang="ka-GE" sz="2100" dirty="0" smtClean="0"/>
              <a:t>საკითხები წარმოდგენილი უნდა </a:t>
            </a:r>
            <a:r>
              <a:rPr lang="ka-GE" sz="2100" dirty="0"/>
              <a:t>იყოს </a:t>
            </a:r>
            <a:r>
              <a:rPr lang="ka-GE" sz="2100" dirty="0" smtClean="0"/>
              <a:t>უშუალოდ </a:t>
            </a:r>
            <a:r>
              <a:rPr lang="ka-GE" sz="2100" dirty="0"/>
              <a:t>წინა </a:t>
            </a:r>
            <a:r>
              <a:rPr lang="ka-GE" sz="2100" dirty="0" smtClean="0"/>
              <a:t>წლის სამუშაო დოკუმენტის ფაილის </a:t>
            </a:r>
            <a:r>
              <a:rPr lang="en-GB" sz="2100" dirty="0" smtClean="0"/>
              <a:t>Aa2</a:t>
            </a:r>
            <a:r>
              <a:rPr lang="ka-GE" sz="2100" dirty="0"/>
              <a:t> </a:t>
            </a:r>
            <a:r>
              <a:rPr lang="ka-GE" sz="2100" dirty="0" smtClean="0"/>
              <a:t>მინიშნებიდან</a:t>
            </a:r>
            <a:endParaRPr lang="en-GB" sz="2100" dirty="0"/>
          </a:p>
          <a:p>
            <a:r>
              <a:rPr lang="en-GB" sz="2100" dirty="0"/>
              <a:t>Ac5 – </a:t>
            </a:r>
            <a:r>
              <a:rPr lang="ka-GE" sz="2100" dirty="0" smtClean="0"/>
              <a:t>წინა წლის ფინანსური ანგარიშგება</a:t>
            </a:r>
            <a:endParaRPr lang="en-GB" sz="2100" dirty="0"/>
          </a:p>
          <a:p>
            <a:pPr lvl="1"/>
            <a:r>
              <a:rPr lang="ka-GE" sz="2100" dirty="0" smtClean="0"/>
              <a:t>აქ წარმოდგენილი უნდა იყოს წინა წლის ფინანსური ანგარიშგების ხელმოწერილი ასლი</a:t>
            </a:r>
            <a:endParaRPr lang="en-GB" sz="2100" dirty="0"/>
          </a:p>
          <a:p>
            <a:r>
              <a:rPr lang="en-GB" sz="2100" dirty="0"/>
              <a:t>Ac6 </a:t>
            </a:r>
            <a:r>
              <a:rPr lang="en-GB" sz="2100" dirty="0" smtClean="0"/>
              <a:t>–</a:t>
            </a:r>
            <a:r>
              <a:rPr lang="ka-GE" sz="2100" dirty="0" smtClean="0"/>
              <a:t>ხელმძღვანელობის </a:t>
            </a:r>
            <a:r>
              <a:rPr lang="ka-GE" sz="2100" dirty="0"/>
              <a:t>წინა წლის წერილი</a:t>
            </a:r>
            <a:endParaRPr lang="en-GB" sz="2100" dirty="0"/>
          </a:p>
          <a:p>
            <a:pPr lvl="1"/>
            <a:r>
              <a:rPr lang="ka-GE" sz="2100" dirty="0" smtClean="0"/>
              <a:t>აქ წარმოდგენილი უნდა იყოს გასულ წელს კლიენტზე გაცემული ხელმძღვანელობის წერილის საბოლოო ასლი </a:t>
            </a:r>
            <a:r>
              <a:rPr lang="en-GB" sz="2100" dirty="0" smtClean="0"/>
              <a:t>(</a:t>
            </a:r>
            <a:r>
              <a:rPr lang="ka-GE" sz="2100" dirty="0" smtClean="0"/>
              <a:t>თუ ასეთი არსებობს</a:t>
            </a:r>
            <a:r>
              <a:rPr lang="en-GB" sz="2100" dirty="0" smtClean="0"/>
              <a:t>)</a:t>
            </a:r>
            <a:endParaRPr lang="en-GB" sz="21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112200" cy="923330"/>
          </a:xfrm>
        </p:spPr>
        <p:txBody>
          <a:bodyPr/>
          <a:lstStyle/>
          <a:p>
            <a:r>
              <a:rPr lang="en-GB" dirty="0"/>
              <a:t>Ac7</a:t>
            </a:r>
            <a:br>
              <a:rPr lang="en-GB" dirty="0"/>
            </a:br>
            <a:r>
              <a:rPr lang="ka-GE" dirty="0" smtClean="0"/>
              <a:t>მუდმივი ფაილის საკონტროლო ჩამონათვალი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quarter" idx="11"/>
          </p:nvPr>
        </p:nvSpPr>
        <p:spPr>
          <a:xfrm>
            <a:off x="914400" y="1600200"/>
            <a:ext cx="10566400" cy="4318000"/>
          </a:xfrm>
        </p:spPr>
        <p:txBody>
          <a:bodyPr>
            <a:normAutofit/>
          </a:bodyPr>
          <a:lstStyle/>
          <a:p>
            <a:pPr algn="just"/>
            <a:r>
              <a:rPr lang="ka-GE" sz="2200" dirty="0" smtClean="0"/>
              <a:t>ასს მოითხოვს, რომ  კლიენტი იქნას შესწავლილი საფუძვლიანად</a:t>
            </a:r>
            <a:endParaRPr lang="en-GB" sz="2200" dirty="0" smtClean="0"/>
          </a:p>
          <a:p>
            <a:pPr algn="just"/>
            <a:r>
              <a:rPr lang="ka-GE" sz="2200" dirty="0"/>
              <a:t>შესაბამისად, მუდმივი ფაილების მნიშვნელობა ხაზგასმულია </a:t>
            </a:r>
            <a:r>
              <a:rPr lang="ka-GE" sz="2200" dirty="0" smtClean="0"/>
              <a:t>სტანდარტებში</a:t>
            </a:r>
            <a:endParaRPr lang="en-GB" sz="2200" dirty="0" smtClean="0"/>
          </a:p>
          <a:p>
            <a:pPr algn="just"/>
            <a:r>
              <a:rPr lang="ka-GE" sz="2200" dirty="0"/>
              <a:t>ეს სავალდებულო </a:t>
            </a:r>
            <a:r>
              <a:rPr lang="ka-GE" sz="2200" dirty="0" smtClean="0"/>
              <a:t>საკონტროლო ჩამონათვალი </a:t>
            </a:r>
            <a:r>
              <a:rPr lang="ka-GE" sz="2200" dirty="0"/>
              <a:t>გამოიყენება იმის უზრუნველსაყოფად, რომ მუდმივი ფაილი შეიცავს ყველა ინფორმაციას, </a:t>
            </a:r>
            <a:r>
              <a:rPr lang="ka-GE" sz="2200" dirty="0" smtClean="0"/>
              <a:t>რასაც უნდა შეიცავდეს</a:t>
            </a:r>
            <a:endParaRPr lang="en-GB" sz="2200" dirty="0"/>
          </a:p>
          <a:p>
            <a:pPr algn="just"/>
            <a:r>
              <a:rPr lang="ka-GE" sz="2200" dirty="0"/>
              <a:t>ყველა პასუხი უნდა იყოს </a:t>
            </a:r>
            <a:r>
              <a:rPr lang="ka-GE" sz="2200" dirty="0" smtClean="0"/>
              <a:t>ან ‘დიახ</a:t>
            </a:r>
            <a:r>
              <a:rPr lang="ka-GE" sz="2200" dirty="0"/>
              <a:t>’ ან </a:t>
            </a:r>
            <a:r>
              <a:rPr lang="ka-GE" sz="2200" dirty="0" smtClean="0"/>
              <a:t>‘არ არსებობს’, რადგანაც პასუხი ‘</a:t>
            </a:r>
            <a:r>
              <a:rPr lang="ka-GE" sz="2200" dirty="0"/>
              <a:t>არა’ </a:t>
            </a:r>
            <a:r>
              <a:rPr lang="ka-GE" sz="2200" dirty="0" smtClean="0"/>
              <a:t>მიუთითებს, რომ მუდმივ ფაილში გამოტოვებულია ინფორმაცია</a:t>
            </a:r>
            <a:endParaRPr lang="en-GB" sz="2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მუდმივი ფაილი </a:t>
            </a:r>
            <a:r>
              <a:rPr lang="en-GB" dirty="0" smtClean="0"/>
              <a:t>– </a:t>
            </a:r>
            <a:r>
              <a:rPr lang="en-GB" dirty="0"/>
              <a:t>A1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23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a-GE" sz="2500" dirty="0"/>
              <a:t>რას აკეთებს კლიენტი</a:t>
            </a:r>
            <a:r>
              <a:rPr lang="en-GB" sz="2500" dirty="0" smtClean="0"/>
              <a:t>?</a:t>
            </a:r>
            <a:endParaRPr lang="en-GB" sz="2500" dirty="0"/>
          </a:p>
          <a:p>
            <a:r>
              <a:rPr lang="ka-GE" sz="2500" dirty="0"/>
              <a:t>როგორ აკეთებენ </a:t>
            </a:r>
            <a:r>
              <a:rPr lang="ka-GE" sz="2500" dirty="0" smtClean="0"/>
              <a:t>ისინი ამას</a:t>
            </a:r>
            <a:r>
              <a:rPr lang="en-GB" sz="2500" dirty="0" smtClean="0"/>
              <a:t>?</a:t>
            </a:r>
            <a:endParaRPr lang="en-GB" sz="2500" dirty="0"/>
          </a:p>
          <a:p>
            <a:r>
              <a:rPr lang="ka-GE" sz="2500" dirty="0"/>
              <a:t>რატომ აკეთებენ ისინი ამას (</a:t>
            </a:r>
            <a:r>
              <a:rPr lang="ka-GE" sz="2500" dirty="0" smtClean="0"/>
              <a:t>მიზნები)</a:t>
            </a:r>
            <a:r>
              <a:rPr lang="en-GB" sz="2500" dirty="0" smtClean="0"/>
              <a:t>?</a:t>
            </a:r>
          </a:p>
          <a:p>
            <a:r>
              <a:rPr lang="ka-GE" sz="2500" dirty="0" smtClean="0"/>
              <a:t>ვინ ფლობს და აკონტროლებს მას</a:t>
            </a:r>
            <a:r>
              <a:rPr lang="en-GB" sz="2500" dirty="0" smtClean="0"/>
              <a:t>?</a:t>
            </a:r>
          </a:p>
          <a:p>
            <a:r>
              <a:rPr lang="ka-GE" sz="2500" dirty="0"/>
              <a:t>როგორ ხდება მისი მართვა (მენეჯმენტის სტრუქტურა, რისკის შეფასება და ა.შ</a:t>
            </a:r>
            <a:r>
              <a:rPr lang="ka-GE" sz="2500" dirty="0" smtClean="0"/>
              <a:t>.)</a:t>
            </a:r>
            <a:r>
              <a:rPr lang="en-GB" sz="2500" dirty="0" smtClean="0"/>
              <a:t>?</a:t>
            </a:r>
            <a:endParaRPr lang="en-GB" sz="2500" dirty="0"/>
          </a:p>
          <a:p>
            <a:r>
              <a:rPr lang="ka-GE" sz="2500" dirty="0"/>
              <a:t>რა არის კომპანიის სააღრიცხვო პოლიტიკა</a:t>
            </a:r>
            <a:r>
              <a:rPr lang="en-GB" sz="2500" dirty="0" smtClean="0"/>
              <a:t>?</a:t>
            </a:r>
            <a:endParaRPr lang="en-GB" sz="2500" dirty="0"/>
          </a:p>
          <a:p>
            <a:r>
              <a:rPr lang="ka-GE" sz="2500" dirty="0"/>
              <a:t>ბუღალტრული აღრიცხვის სხვა საკითხები - პენსიები, </a:t>
            </a:r>
            <a:r>
              <a:rPr lang="ka-GE" sz="2500" dirty="0" smtClean="0"/>
              <a:t>საფონდო ოფციონები</a:t>
            </a:r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33678857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მუდმივი ფაილი </a:t>
            </a:r>
            <a:r>
              <a:rPr lang="en-GB" dirty="0" smtClean="0"/>
              <a:t> </a:t>
            </a:r>
            <a:r>
              <a:rPr lang="en-GB" dirty="0"/>
              <a:t>– A2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24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a-GE" dirty="0" smtClean="0"/>
              <a:t>თქვენ ფირმასთან გაფორმებული გარიგების წერილი</a:t>
            </a:r>
            <a:endParaRPr lang="en-GB" dirty="0"/>
          </a:p>
          <a:p>
            <a:r>
              <a:rPr lang="ka-GE" dirty="0" smtClean="0"/>
              <a:t>სხვა მნიშვნელოვანი კონტრაქტები</a:t>
            </a:r>
            <a:endParaRPr lang="en-GB" dirty="0"/>
          </a:p>
          <a:p>
            <a:r>
              <a:rPr lang="ka-GE" dirty="0" smtClean="0"/>
              <a:t>იჯარები</a:t>
            </a:r>
            <a:endParaRPr lang="en-GB" dirty="0"/>
          </a:p>
          <a:p>
            <a:r>
              <a:rPr lang="ka-GE" dirty="0" smtClean="0"/>
              <a:t>საბანკო სესხების შეთანხმებები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3589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მუდმივი ფაილი</a:t>
            </a:r>
            <a:r>
              <a:rPr lang="en-GB" dirty="0" smtClean="0"/>
              <a:t> </a:t>
            </a:r>
            <a:r>
              <a:rPr lang="en-GB" dirty="0"/>
              <a:t>– A3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25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a-GE" dirty="0"/>
              <a:t>ნორმატიული (კონსტიტუციური) </a:t>
            </a:r>
            <a:r>
              <a:rPr lang="ka-GE" dirty="0" smtClean="0"/>
              <a:t>ინფორმაცია</a:t>
            </a:r>
            <a:endParaRPr lang="en-GB" dirty="0"/>
          </a:p>
          <a:p>
            <a:pPr lvl="1"/>
            <a:r>
              <a:rPr lang="ka-GE" dirty="0" smtClean="0"/>
              <a:t>სამეურნეო სუბიექტის სტრუქტურა (კონსტიტუცია)</a:t>
            </a:r>
            <a:endParaRPr lang="en-GB" dirty="0"/>
          </a:p>
          <a:p>
            <a:pPr lvl="2"/>
            <a:r>
              <a:rPr lang="ka-GE" dirty="0" smtClean="0"/>
              <a:t>შეესაბამება თუ არა კლიენტი ამ </a:t>
            </a:r>
            <a:r>
              <a:rPr lang="ka-GE" dirty="0"/>
              <a:t>ყველაფერს</a:t>
            </a:r>
            <a:r>
              <a:rPr lang="en-GB" dirty="0" smtClean="0"/>
              <a:t>?</a:t>
            </a:r>
            <a:endParaRPr lang="en-GB" dirty="0"/>
          </a:p>
          <a:p>
            <a:pPr lvl="1"/>
            <a:r>
              <a:rPr lang="ka-GE" dirty="0" smtClean="0"/>
              <a:t>დირექტორების/აქციონერების დეტალები, რომლებიც უნდა გამჟღავნდეს</a:t>
            </a:r>
            <a:endParaRPr lang="en-GB" dirty="0" smtClean="0"/>
          </a:p>
          <a:p>
            <a:pPr lvl="1"/>
            <a:r>
              <a:rPr lang="ka-GE" dirty="0" smtClean="0"/>
              <a:t>ინფორმაცია აქციების </a:t>
            </a:r>
            <a:r>
              <a:rPr lang="ka-GE" dirty="0"/>
              <a:t>კლასების </a:t>
            </a:r>
            <a:r>
              <a:rPr lang="ka-GE" dirty="0" smtClean="0"/>
              <a:t>შესახებ (საჭიროების შემთხვევაში)</a:t>
            </a:r>
            <a:endParaRPr lang="en-GB" dirty="0" smtClean="0"/>
          </a:p>
          <a:p>
            <a:pPr lvl="1"/>
            <a:r>
              <a:rPr lang="ka-GE" dirty="0" smtClean="0"/>
              <a:t>აქციონერთა </a:t>
            </a:r>
            <a:r>
              <a:rPr lang="ka-GE" dirty="0"/>
              <a:t>შეთანხმებების დეტალები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14494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8536136" cy="507831"/>
          </a:xfrm>
        </p:spPr>
        <p:txBody>
          <a:bodyPr/>
          <a:lstStyle/>
          <a:p>
            <a:r>
              <a:rPr lang="ka-GE" dirty="0" smtClean="0"/>
              <a:t>მუდმივი ფაილი</a:t>
            </a:r>
            <a:r>
              <a:rPr lang="en-GB" dirty="0" smtClean="0"/>
              <a:t> </a:t>
            </a:r>
            <a:r>
              <a:rPr lang="en-GB" dirty="0"/>
              <a:t>– B – </a:t>
            </a:r>
            <a:r>
              <a:rPr lang="ka-GE" dirty="0" smtClean="0"/>
              <a:t>სისტემები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26</a:t>
            </a:fld>
            <a:endParaRPr lang="en-GB">
              <a:solidFill>
                <a:prstClr val="white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711725219"/>
              </p:ext>
            </p:extLst>
          </p:nvPr>
        </p:nvGraphicFramePr>
        <p:xfrm>
          <a:off x="1919536" y="1357108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09504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8104088" cy="507831"/>
          </a:xfrm>
        </p:spPr>
        <p:txBody>
          <a:bodyPr>
            <a:normAutofit/>
          </a:bodyPr>
          <a:lstStyle/>
          <a:p>
            <a:r>
              <a:rPr lang="ka-GE" dirty="0" smtClean="0"/>
              <a:t>მუდმივი ფაილი</a:t>
            </a:r>
            <a:r>
              <a:rPr lang="en-GB" dirty="0" smtClean="0"/>
              <a:t> </a:t>
            </a:r>
            <a:r>
              <a:rPr lang="en-GB" dirty="0"/>
              <a:t>– B – </a:t>
            </a:r>
            <a:r>
              <a:rPr lang="ka-GE" dirty="0" smtClean="0"/>
              <a:t>სისტემები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27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a-GE" dirty="0"/>
              <a:t>კონტროლი უნდა იყოს </a:t>
            </a:r>
            <a:r>
              <a:rPr lang="ka-GE" dirty="0" smtClean="0"/>
              <a:t>დასაბუთებული და გასაგები</a:t>
            </a:r>
            <a:endParaRPr lang="en-GB" dirty="0" smtClean="0"/>
          </a:p>
          <a:p>
            <a:pPr lvl="1"/>
            <a:r>
              <a:rPr lang="ka-GE" dirty="0" smtClean="0"/>
              <a:t>ოპერაციებზე განხორციელებული კონტროლი</a:t>
            </a:r>
            <a:r>
              <a:rPr lang="en-GB" dirty="0" smtClean="0"/>
              <a:t>: </a:t>
            </a:r>
          </a:p>
          <a:p>
            <a:pPr lvl="2"/>
            <a:r>
              <a:rPr lang="ka-GE" dirty="0" smtClean="0"/>
              <a:t>ავტორიზაცია</a:t>
            </a:r>
            <a:endParaRPr lang="en-GB" dirty="0"/>
          </a:p>
          <a:p>
            <a:pPr lvl="2"/>
            <a:r>
              <a:rPr lang="ka-GE" dirty="0" smtClean="0"/>
              <a:t>თანმიმდევრობის შემოწმება</a:t>
            </a:r>
            <a:endParaRPr lang="en-GB" dirty="0"/>
          </a:p>
          <a:p>
            <a:pPr lvl="2"/>
            <a:r>
              <a:rPr lang="ka-GE" dirty="0" smtClean="0"/>
              <a:t>დოკუმენტთა შეჯერება</a:t>
            </a:r>
            <a:endParaRPr lang="en-GB" dirty="0"/>
          </a:p>
          <a:p>
            <a:pPr lvl="2"/>
            <a:r>
              <a:rPr lang="ka-GE" dirty="0" smtClean="0"/>
              <a:t>ვალდებულებების განაწილება</a:t>
            </a:r>
            <a:endParaRPr lang="en-GB" dirty="0" smtClean="0"/>
          </a:p>
          <a:p>
            <a:pPr lvl="1"/>
            <a:r>
              <a:rPr lang="ka-GE" dirty="0" smtClean="0"/>
              <a:t>არა-ოპერაციებზე დაფუძნებული კონტროლი</a:t>
            </a:r>
            <a:r>
              <a:rPr lang="en-GB" dirty="0" smtClean="0"/>
              <a:t>;</a:t>
            </a:r>
          </a:p>
          <a:p>
            <a:pPr lvl="2"/>
            <a:r>
              <a:rPr lang="ka-GE" dirty="0" smtClean="0"/>
              <a:t>შეჯერება/შეთანხმება</a:t>
            </a:r>
            <a:endParaRPr lang="en-GB" dirty="0"/>
          </a:p>
          <a:p>
            <a:pPr lvl="2"/>
            <a:r>
              <a:rPr lang="ka-GE" dirty="0" smtClean="0"/>
              <a:t>ხელმძღვანელობის ინფორმაციის </a:t>
            </a:r>
            <a:r>
              <a:rPr lang="ka-GE" dirty="0"/>
              <a:t>მომზადება და მიმოხილვა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77446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400232" cy="959827"/>
          </a:xfrm>
        </p:spPr>
        <p:txBody>
          <a:bodyPr>
            <a:normAutofit/>
          </a:bodyPr>
          <a:lstStyle/>
          <a:p>
            <a:r>
              <a:rPr lang="en-GB" sz="3300" dirty="0"/>
              <a:t>Ac8/1 </a:t>
            </a:r>
            <a:br>
              <a:rPr lang="en-GB" sz="3300" dirty="0"/>
            </a:br>
            <a:r>
              <a:rPr lang="ka-GE" sz="2500" dirty="0"/>
              <a:t>დაგეგმვის წინასწარი პროცედურები </a:t>
            </a:r>
            <a:r>
              <a:rPr lang="en-GB" dirty="0"/>
              <a:t>	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just"/>
            <a:r>
              <a:rPr lang="ka-GE" sz="2100" dirty="0"/>
              <a:t>აუდიტის </a:t>
            </a:r>
            <a:r>
              <a:rPr lang="ka-GE" sz="2100" dirty="0" smtClean="0"/>
              <a:t>განხორციელებამდე </a:t>
            </a:r>
            <a:r>
              <a:rPr lang="ka-GE" sz="2100" dirty="0"/>
              <a:t>საჭიროა კლიენტთან </a:t>
            </a:r>
            <a:r>
              <a:rPr lang="ka-GE" sz="2100" dirty="0" smtClean="0"/>
              <a:t>გასაუბრება</a:t>
            </a:r>
            <a:endParaRPr lang="en-GB" sz="2100" dirty="0"/>
          </a:p>
          <a:p>
            <a:pPr lvl="1" algn="just"/>
            <a:r>
              <a:rPr lang="ka-GE" sz="2100" dirty="0"/>
              <a:t>ეს შეიძლება იყოს პირისპირ შეხვედრა ან სატელეფონო საუბარი. ასევე, </a:t>
            </a:r>
            <a:r>
              <a:rPr lang="ka-GE" sz="2100" dirty="0" smtClean="0"/>
              <a:t>რუტინულმა კომუნიკაციამ </a:t>
            </a:r>
            <a:r>
              <a:rPr lang="ka-GE" sz="2100" dirty="0"/>
              <a:t>მთელი წლის განმავლობაში შეიძლება მოგვცეს მნიშვნელოვანი ინფორმაცია</a:t>
            </a:r>
            <a:r>
              <a:rPr lang="en-GB" sz="2100" dirty="0" smtClean="0"/>
              <a:t>.</a:t>
            </a:r>
            <a:endParaRPr lang="en-GB" sz="2100" dirty="0"/>
          </a:p>
          <a:p>
            <a:pPr lvl="1" algn="just"/>
            <a:r>
              <a:rPr lang="ka-GE" sz="2100" dirty="0" smtClean="0"/>
              <a:t>ნათელი უნდა იყოს, როგორ </a:t>
            </a:r>
            <a:r>
              <a:rPr lang="ka-GE" sz="2100" dirty="0"/>
              <a:t>მოხდა კომუნიკაცია, ვინ </a:t>
            </a:r>
            <a:r>
              <a:rPr lang="ka-GE" sz="2100" dirty="0" smtClean="0"/>
              <a:t>მონაწილეობდა მასში, </a:t>
            </a:r>
            <a:r>
              <a:rPr lang="ka-GE" sz="2100" dirty="0"/>
              <a:t>როდის </a:t>
            </a:r>
            <a:r>
              <a:rPr lang="ka-GE" sz="2100" dirty="0" smtClean="0"/>
              <a:t>მოხდა ის </a:t>
            </a:r>
            <a:r>
              <a:rPr lang="ka-GE" sz="2100" dirty="0"/>
              <a:t>და განხილული საკითხების მოკლე </a:t>
            </a:r>
            <a:r>
              <a:rPr lang="ka-GE" sz="2100" dirty="0" smtClean="0"/>
              <a:t>შინაარსი.</a:t>
            </a:r>
            <a:endParaRPr lang="en-GB" sz="2100" dirty="0"/>
          </a:p>
          <a:p>
            <a:pPr lvl="1" algn="just"/>
            <a:r>
              <a:rPr lang="ka-GE" sz="2100" dirty="0"/>
              <a:t>ამ დისკუსიაში ჩართული </a:t>
            </a:r>
            <a:r>
              <a:rPr lang="ka-GE" sz="2100" dirty="0" smtClean="0"/>
              <a:t>უნდა </a:t>
            </a:r>
            <a:r>
              <a:rPr lang="ka-GE" sz="2100" dirty="0"/>
              <a:t>იყოს </a:t>
            </a:r>
            <a:r>
              <a:rPr lang="ka-GE" sz="2100" dirty="0" smtClean="0"/>
              <a:t>კომპანიის დირექტორი, </a:t>
            </a:r>
            <a:r>
              <a:rPr lang="ka-GE" sz="2100" dirty="0"/>
              <a:t>და სადაც ისინი არ არიან ჩართულები კომპანიის ყოველდღიურ </a:t>
            </a:r>
            <a:r>
              <a:rPr lang="ka-GE" sz="2100" dirty="0" smtClean="0"/>
              <a:t>მართვაში, მაშინ მმართველი </a:t>
            </a:r>
            <a:r>
              <a:rPr lang="ka-GE" sz="2100" dirty="0"/>
              <a:t>გუნდის წევრი</a:t>
            </a:r>
            <a:r>
              <a:rPr lang="ka-GE" sz="2100" dirty="0" smtClean="0"/>
              <a:t>.</a:t>
            </a:r>
            <a:endParaRPr lang="en-GB" sz="2100" dirty="0"/>
          </a:p>
          <a:p>
            <a:pPr lvl="1" algn="just"/>
            <a:r>
              <a:rPr lang="ka-GE" sz="2100" dirty="0"/>
              <a:t>დღის </a:t>
            </a:r>
            <a:r>
              <a:rPr lang="ka-GE" sz="2100" dirty="0" smtClean="0"/>
              <a:t>წესრიგის </a:t>
            </a:r>
            <a:r>
              <a:rPr lang="ka-GE" sz="2100" dirty="0"/>
              <a:t>ყველა </a:t>
            </a:r>
            <a:r>
              <a:rPr lang="ka-GE" sz="2100" dirty="0" smtClean="0"/>
              <a:t>პუნქტი მოითხოვება ასს-ს მიერ, </a:t>
            </a:r>
            <a:r>
              <a:rPr lang="ka-GE" sz="2100" dirty="0"/>
              <a:t>და ამიტომ უნდა იყოს </a:t>
            </a:r>
            <a:r>
              <a:rPr lang="ka-GE" sz="2100" dirty="0" smtClean="0"/>
              <a:t>გათვალისწინებული და მოცული.</a:t>
            </a:r>
            <a:endParaRPr lang="en-GB" sz="21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84200" y="380941"/>
            <a:ext cx="6087864" cy="2111955"/>
          </a:xfrm>
        </p:spPr>
        <p:txBody>
          <a:bodyPr>
            <a:noAutofit/>
          </a:bodyPr>
          <a:lstStyle/>
          <a:p>
            <a:r>
              <a:rPr lang="ka-GE" sz="2500" dirty="0" smtClean="0"/>
              <a:t>ასს </a:t>
            </a:r>
            <a:r>
              <a:rPr lang="en-GB" sz="2500" dirty="0" smtClean="0"/>
              <a:t>540 (</a:t>
            </a:r>
            <a:r>
              <a:rPr lang="ka-GE" sz="2500" dirty="0" smtClean="0"/>
              <a:t>განახლებული</a:t>
            </a:r>
            <a:r>
              <a:rPr lang="en-GB" sz="2500" dirty="0" smtClean="0"/>
              <a:t>) –</a:t>
            </a:r>
            <a:r>
              <a:rPr lang="ka-GE" sz="2500" dirty="0" smtClean="0"/>
              <a:t> სააღრიცხვო შეფასებების, </a:t>
            </a:r>
            <a:r>
              <a:rPr lang="ka-GE" sz="2500" dirty="0"/>
              <a:t>მათ შორის, </a:t>
            </a:r>
            <a:r>
              <a:rPr lang="ka-GE" sz="2500" dirty="0" smtClean="0"/>
              <a:t>რეალური ღირებულების სააღრიცხვო შეფასების, აუდიტი და მათთან დაკავშირებული ინფორმაციის გამჟღავნება</a:t>
            </a:r>
            <a:endParaRPr lang="en-GB" sz="25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D62B761-48A3-46ED-A113-953B20D7730F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84200" y="2852936"/>
            <a:ext cx="10566400" cy="3024336"/>
          </a:xfrm>
        </p:spPr>
        <p:txBody>
          <a:bodyPr>
            <a:normAutofit/>
          </a:bodyPr>
          <a:lstStyle/>
          <a:p>
            <a:r>
              <a:rPr lang="ka-GE" sz="2100" dirty="0" smtClean="0"/>
              <a:t>მაღალი რისკის შემცველია</a:t>
            </a:r>
            <a:r>
              <a:rPr lang="en-GB" sz="2800" dirty="0" smtClean="0"/>
              <a:t>...</a:t>
            </a:r>
            <a:endParaRPr lang="en-GB" sz="2800" dirty="0"/>
          </a:p>
        </p:txBody>
      </p:sp>
      <p:pic>
        <p:nvPicPr>
          <p:cNvPr id="11" name="Content Placeholder 12" descr="http://www.veritaserum.com/media/2004/05/21/poatrelawney.jpg"/>
          <p:cNvPicPr>
            <a:picLocks noGrp="1"/>
          </p:cNvPicPr>
          <p:nvPr>
            <p:ph type="pic" idx="4294967295"/>
          </p:nvPr>
        </p:nvPicPr>
        <p:blipFill>
          <a:blip r:embed="rId2" cstate="print"/>
          <a:srcRect t="9544" b="9544"/>
          <a:stretch>
            <a:fillRect/>
          </a:stretch>
        </p:blipFill>
        <p:spPr bwMode="auto">
          <a:xfrm rot="420000">
            <a:off x="6640461" y="1403965"/>
            <a:ext cx="4618037" cy="3930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64724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1613CB-3FEF-4075-BE66-571697D64F09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CB7CB493-B96E-4623-98A4-4F0496AE6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380941"/>
            <a:ext cx="6519912" cy="926472"/>
          </a:xfrm>
        </p:spPr>
        <p:txBody>
          <a:bodyPr/>
          <a:lstStyle/>
          <a:p>
            <a:r>
              <a:rPr lang="en-GB" dirty="0"/>
              <a:t>HAT </a:t>
            </a:r>
            <a:r>
              <a:rPr lang="ka-GE" dirty="0"/>
              <a:t>აუდიტის სახელმძღვანელო</a:t>
            </a:r>
            <a:endParaRPr lang="en-GB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8824168" cy="887819"/>
          </a:xfrm>
        </p:spPr>
        <p:txBody>
          <a:bodyPr>
            <a:normAutofit fontScale="90000"/>
          </a:bodyPr>
          <a:lstStyle/>
          <a:p>
            <a:r>
              <a:rPr lang="en-GB" sz="3300" dirty="0"/>
              <a:t>Ac8/2</a:t>
            </a:r>
            <a:br>
              <a:rPr lang="en-GB" sz="3300" dirty="0"/>
            </a:br>
            <a:r>
              <a:rPr lang="ka-GE" sz="2800" dirty="0" smtClean="0"/>
              <a:t>სააღრიცხვო შეფასებები</a:t>
            </a:r>
            <a:r>
              <a:rPr lang="en-GB" sz="2800" dirty="0" smtClean="0"/>
              <a:t> 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E51-F160-4EA0-AFBD-008CC1C58135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quarter" idx="11"/>
          </p:nvPr>
        </p:nvSpPr>
        <p:spPr>
          <a:xfrm>
            <a:off x="914400" y="1600200"/>
            <a:ext cx="10566400" cy="4205064"/>
          </a:xfrm>
        </p:spPr>
        <p:txBody>
          <a:bodyPr>
            <a:normAutofit/>
          </a:bodyPr>
          <a:lstStyle/>
          <a:p>
            <a:pPr algn="just"/>
            <a:r>
              <a:rPr lang="ka-GE" sz="2100" dirty="0" smtClean="0"/>
              <a:t>დაადგინეთ კლიენტის </a:t>
            </a:r>
            <a:r>
              <a:rPr lang="ka-GE" sz="2100" dirty="0"/>
              <a:t>მიერ გამოყენებული სააღრიცხვო </a:t>
            </a:r>
            <a:r>
              <a:rPr lang="ka-GE" sz="2100" dirty="0" smtClean="0"/>
              <a:t>შეფასებები</a:t>
            </a:r>
            <a:endParaRPr lang="en-GB" sz="2100" dirty="0"/>
          </a:p>
          <a:p>
            <a:pPr algn="just"/>
            <a:r>
              <a:rPr lang="ka-GE" sz="2100" dirty="0" smtClean="0"/>
              <a:t>განიხილეთ</a:t>
            </a:r>
            <a:r>
              <a:rPr lang="ka-GE" sz="2100" dirty="0"/>
              <a:t>, თუ როგორ აკეთებს კლიენტი </a:t>
            </a:r>
            <a:r>
              <a:rPr lang="ka-GE" sz="2100" dirty="0" smtClean="0"/>
              <a:t>შეფასებებს, ასევე გამოყენებულ დაშვებებს</a:t>
            </a:r>
            <a:endParaRPr lang="en-GB" sz="2100" dirty="0"/>
          </a:p>
          <a:p>
            <a:pPr algn="just"/>
            <a:r>
              <a:rPr lang="ka-GE" sz="2100" dirty="0" smtClean="0"/>
              <a:t>განიხილეთ </a:t>
            </a:r>
            <a:r>
              <a:rPr lang="ka-GE" sz="2100" dirty="0"/>
              <a:t>როგორც </a:t>
            </a:r>
            <a:r>
              <a:rPr lang="ka-GE" sz="2100" dirty="0" smtClean="0"/>
              <a:t>აუდიტორული </a:t>
            </a:r>
            <a:r>
              <a:rPr lang="ka-GE" sz="2100" dirty="0"/>
              <a:t>მიდგომა, ასევე რისკის შეფასება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2533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544248" cy="959827"/>
          </a:xfrm>
        </p:spPr>
        <p:txBody>
          <a:bodyPr>
            <a:noAutofit/>
          </a:bodyPr>
          <a:lstStyle/>
          <a:p>
            <a:r>
              <a:rPr lang="en-GB" dirty="0"/>
              <a:t>Ac9</a:t>
            </a:r>
            <a:br>
              <a:rPr lang="en-GB" dirty="0"/>
            </a:br>
            <a:r>
              <a:rPr lang="ka-GE" sz="2500" dirty="0"/>
              <a:t>წინასწარი </a:t>
            </a:r>
            <a:r>
              <a:rPr lang="ka-GE" sz="2500" dirty="0" smtClean="0"/>
              <a:t>ანალიზური </a:t>
            </a:r>
            <a:r>
              <a:rPr lang="ka-GE" sz="2500" dirty="0"/>
              <a:t>პროცედურები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ka-GE" sz="2100" dirty="0" smtClean="0"/>
              <a:t>ასს </a:t>
            </a:r>
            <a:r>
              <a:rPr lang="en-GB" sz="2100" dirty="0" smtClean="0"/>
              <a:t>520</a:t>
            </a:r>
            <a:r>
              <a:rPr lang="ka-GE" sz="2100" dirty="0" smtClean="0"/>
              <a:t>-ში</a:t>
            </a:r>
            <a:r>
              <a:rPr lang="en-GB" sz="2100" dirty="0" smtClean="0"/>
              <a:t> </a:t>
            </a:r>
            <a:r>
              <a:rPr lang="ka-GE" sz="2100" dirty="0" smtClean="0"/>
              <a:t>მოითხოვება ანალიზური </a:t>
            </a:r>
            <a:r>
              <a:rPr lang="ka-GE" sz="2100" dirty="0"/>
              <a:t>პროცედურების </a:t>
            </a:r>
            <a:r>
              <a:rPr lang="ka-GE" sz="2100" dirty="0" smtClean="0"/>
              <a:t>განხილვა </a:t>
            </a:r>
            <a:r>
              <a:rPr lang="ka-GE" sz="2100" dirty="0"/>
              <a:t>და </a:t>
            </a:r>
            <a:r>
              <a:rPr lang="ka-GE" sz="2100" dirty="0" smtClean="0"/>
              <a:t>დასაბუთება დაგეგმვის ეტაპზე</a:t>
            </a:r>
            <a:endParaRPr lang="en-GB" sz="2100" dirty="0"/>
          </a:p>
          <a:p>
            <a:pPr algn="just"/>
            <a:r>
              <a:rPr lang="ka-GE" sz="2100" dirty="0"/>
              <a:t>წინასწარი </a:t>
            </a:r>
            <a:r>
              <a:rPr lang="ka-GE" sz="2100" dirty="0" smtClean="0"/>
              <a:t>ანალიზური </a:t>
            </a:r>
            <a:r>
              <a:rPr lang="ka-GE" sz="2100" dirty="0"/>
              <a:t>პროცედურები უნდა ითვალისწინებდეს აუდიტორების </a:t>
            </a:r>
            <a:r>
              <a:rPr lang="ka-GE" sz="2100" dirty="0" smtClean="0"/>
              <a:t>მოლოდინებს</a:t>
            </a:r>
            <a:endParaRPr lang="en-GB" sz="2100" dirty="0"/>
          </a:p>
          <a:p>
            <a:pPr algn="just"/>
            <a:r>
              <a:rPr lang="ka-GE" sz="2100" dirty="0"/>
              <a:t>ეს პირდაპირ გავლენას </a:t>
            </a:r>
            <a:r>
              <a:rPr lang="ka-GE" sz="2100" dirty="0" smtClean="0"/>
              <a:t>უნდა ახდენდეს </a:t>
            </a:r>
            <a:r>
              <a:rPr lang="ka-GE" sz="2100" dirty="0"/>
              <a:t>რისკის </a:t>
            </a:r>
            <a:r>
              <a:rPr lang="ka-GE" sz="2100" dirty="0" smtClean="0"/>
              <a:t>შეფასებაზე </a:t>
            </a:r>
            <a:r>
              <a:rPr lang="ka-GE" sz="2100" dirty="0"/>
              <a:t>(თაღლითობის რისკის ჩათვლით) და </a:t>
            </a:r>
            <a:r>
              <a:rPr lang="ka-GE" sz="2100" dirty="0" smtClean="0"/>
              <a:t>აუდიტორულ </a:t>
            </a:r>
            <a:r>
              <a:rPr lang="ka-GE" sz="2100" dirty="0"/>
              <a:t>მიდგომებზე</a:t>
            </a:r>
            <a:endParaRPr lang="en-GB" sz="21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3. </a:t>
            </a:r>
            <a:r>
              <a:rPr lang="ka-GE" sz="2500" dirty="0" smtClean="0"/>
              <a:t>ოფიციალური დაგეგმვა</a:t>
            </a:r>
            <a:endParaRPr lang="en-GB" sz="2500" dirty="0"/>
          </a:p>
        </p:txBody>
      </p:sp>
      <p:sp>
        <p:nvSpPr>
          <p:cNvPr id="6" name="Subtitle 5"/>
          <p:cNvSpPr>
            <a:spLocks noGrp="1"/>
          </p:cNvSpPr>
          <p:nvPr>
            <p:ph type="body" sz="quarter" idx="4294967295"/>
          </p:nvPr>
        </p:nvSpPr>
        <p:spPr>
          <a:xfrm>
            <a:off x="1055440" y="1556792"/>
            <a:ext cx="10566400" cy="4318000"/>
          </a:xfrm>
          <a:prstGeom prst="rect">
            <a:avLst/>
          </a:prstGeom>
        </p:spPr>
        <p:txBody>
          <a:bodyPr/>
          <a:lstStyle/>
          <a:p>
            <a:pPr>
              <a:buClr>
                <a:schemeClr val="accent6"/>
              </a:buClr>
            </a:pPr>
            <a:r>
              <a:rPr lang="ka-GE" dirty="0">
                <a:solidFill>
                  <a:schemeClr val="bg2"/>
                </a:solidFill>
              </a:rPr>
              <a:t>რისკის, </a:t>
            </a:r>
            <a:r>
              <a:rPr lang="ka-GE" dirty="0" smtClean="0">
                <a:solidFill>
                  <a:schemeClr val="bg2"/>
                </a:solidFill>
              </a:rPr>
              <a:t>არსებითობისა და </a:t>
            </a:r>
            <a:r>
              <a:rPr lang="ka-GE" dirty="0">
                <a:solidFill>
                  <a:schemeClr val="bg2"/>
                </a:solidFill>
              </a:rPr>
              <a:t>აუდიტის გეგმის შეფასება</a:t>
            </a:r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0421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8392120" cy="856709"/>
          </a:xfrm>
        </p:spPr>
        <p:txBody>
          <a:bodyPr/>
          <a:lstStyle/>
          <a:p>
            <a:r>
              <a:rPr lang="en-GB" dirty="0"/>
              <a:t>Ac10/11/12</a:t>
            </a:r>
            <a:br>
              <a:rPr lang="en-GB" dirty="0"/>
            </a:br>
            <a:r>
              <a:rPr lang="ka-GE" sz="2500" dirty="0" smtClean="0"/>
              <a:t>რისკის შეფასება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33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100" dirty="0" smtClean="0"/>
              <a:t>ა</a:t>
            </a:r>
            <a:r>
              <a:rPr lang="ka-GE" sz="2100" dirty="0" smtClean="0"/>
              <a:t>სს მოითხოვს </a:t>
            </a:r>
            <a:r>
              <a:rPr lang="ka-GE" sz="2100" dirty="0"/>
              <a:t>რისკის შეფასებისადმი </a:t>
            </a:r>
            <a:r>
              <a:rPr lang="ka-GE" sz="2100" u="sng" dirty="0" smtClean="0"/>
              <a:t>გააზრებულ</a:t>
            </a:r>
            <a:r>
              <a:rPr lang="ka-GE" sz="2100" dirty="0" smtClean="0"/>
              <a:t> მიდგომას</a:t>
            </a:r>
            <a:endParaRPr lang="en-GB" sz="2100" dirty="0"/>
          </a:p>
          <a:p>
            <a:r>
              <a:rPr lang="ka-GE" sz="2100" dirty="0"/>
              <a:t>რისკი </a:t>
            </a:r>
            <a:r>
              <a:rPr lang="ka-GE" sz="2100" dirty="0" smtClean="0"/>
              <a:t>გათვალისწინებული უნდა იყოს ფინანსური </a:t>
            </a:r>
            <a:r>
              <a:rPr lang="ka-GE" sz="2100" dirty="0"/>
              <a:t>ანგარიშგების თითოეული </a:t>
            </a:r>
            <a:r>
              <a:rPr lang="ka-GE" sz="2100" dirty="0" smtClean="0"/>
              <a:t>არსებითი ელემენტის თითოეული აუდიტორული მტკიცებისთვის</a:t>
            </a:r>
            <a:endParaRPr lang="en-GB" sz="21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5511800" cy="856709"/>
          </a:xfrm>
        </p:spPr>
        <p:txBody>
          <a:bodyPr/>
          <a:lstStyle/>
          <a:p>
            <a:r>
              <a:rPr lang="en-GB" dirty="0"/>
              <a:t>Ac10/11/12</a:t>
            </a:r>
            <a:br>
              <a:rPr lang="en-GB" dirty="0"/>
            </a:br>
            <a:r>
              <a:rPr lang="ka-GE" sz="2500" dirty="0" smtClean="0"/>
              <a:t>რისკის შეფასება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07034596"/>
              </p:ext>
            </p:extLst>
          </p:nvPr>
        </p:nvGraphicFramePr>
        <p:xfrm>
          <a:off x="1127448" y="1484784"/>
          <a:ext cx="10081120" cy="4010063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969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38273"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accent1"/>
                          </a:solidFill>
                        </a:rPr>
                        <a:t>Ac10/1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ka-GE" sz="2200" dirty="0" smtClean="0">
                          <a:solidFill>
                            <a:schemeClr val="accent1"/>
                          </a:solidFill>
                        </a:rPr>
                        <a:t>რისკის შეფასების მიმოხილვა/რეზიუმე</a:t>
                      </a:r>
                      <a:endParaRPr lang="en-GB" sz="22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1847"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accent1"/>
                          </a:solidFill>
                        </a:rPr>
                        <a:t>Ac10/2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ka-GE" sz="2200" dirty="0" smtClean="0">
                          <a:solidFill>
                            <a:schemeClr val="accent1"/>
                          </a:solidFill>
                        </a:rPr>
                        <a:t>თანდაყოლილი რისკის საერთო შეფასება, ნარატიული ან საკონტროლო ჩამონათვალი</a:t>
                      </a:r>
                      <a:endParaRPr lang="en-GB" sz="22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8273"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accent1"/>
                          </a:solidFill>
                        </a:rPr>
                        <a:t>Ac10/3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ka-GE" sz="2200" dirty="0" smtClean="0">
                          <a:solidFill>
                            <a:schemeClr val="accent1"/>
                          </a:solidFill>
                        </a:rPr>
                        <a:t>კონტროლის საერთო განხილვა (როგორც ზემოთ არის მითითებული)</a:t>
                      </a:r>
                      <a:endParaRPr lang="en-GB" sz="22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66234"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accent1"/>
                          </a:solidFill>
                        </a:rPr>
                        <a:t>Ac11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ka-GE" sz="2200" dirty="0" smtClean="0">
                          <a:solidFill>
                            <a:schemeClr val="accent1"/>
                          </a:solidFill>
                        </a:rPr>
                        <a:t>დეტალური შეფასება ფინანსური ანგარიშგების თითოეული არსებითი ელემენტისთვის (მხოლოდ „ნარატივი")</a:t>
                      </a:r>
                      <a:endParaRPr lang="en-GB" sz="22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81556"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accent1"/>
                          </a:solidFill>
                        </a:rPr>
                        <a:t>Ac12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ka-GE" sz="2200" dirty="0" smtClean="0">
                          <a:solidFill>
                            <a:schemeClr val="accent1"/>
                          </a:solidFill>
                        </a:rPr>
                        <a:t>კონტროლის დეტალური განხილვა (მხოლოდ კონტროლის ტესტირების ჩატარების შემთხვევაში)</a:t>
                      </a:r>
                      <a:endParaRPr lang="en-GB" sz="22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8824168" cy="923330"/>
          </a:xfrm>
        </p:spPr>
        <p:txBody>
          <a:bodyPr/>
          <a:lstStyle/>
          <a:p>
            <a:r>
              <a:rPr lang="en-GB" dirty="0"/>
              <a:t>Ac10</a:t>
            </a:r>
            <a:br>
              <a:rPr lang="en-GB" dirty="0"/>
            </a:br>
            <a:r>
              <a:rPr lang="ka-GE" dirty="0" smtClean="0"/>
              <a:t>თანდაყოლილი ბიზნეს რისკი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09901840"/>
              </p:ext>
            </p:extLst>
          </p:nvPr>
        </p:nvGraphicFramePr>
        <p:xfrm>
          <a:off x="1847528" y="1412776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xmlns="" id="{1CD5743D-B204-4B6F-B4E9-88F12AAB4C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850466" y="6391493"/>
            <a:ext cx="2019300" cy="379656"/>
          </a:xfrm>
        </p:spPr>
        <p:txBody>
          <a:bodyPr/>
          <a:lstStyle/>
          <a:p>
            <a:pPr defTabSz="914446" fontAlgn="auto">
              <a:spcBef>
                <a:spcPts val="0"/>
              </a:spcBef>
              <a:spcAft>
                <a:spcPts val="0"/>
              </a:spcAft>
            </a:pPr>
            <a:fld id="{37D409AB-2201-4E18-8A34-C31753AD9B06}" type="slidenum">
              <a:rPr lang="pt-BR" smtClean="0">
                <a:solidFill>
                  <a:srgbClr val="FFFFFF"/>
                </a:solidFill>
                <a:latin typeface="Calibri" panose="020F0502020204030204"/>
                <a:cs typeface="+mn-cs"/>
              </a:rPr>
              <a:pPr defTabSz="914446" fontAlgn="auto">
                <a:spcBef>
                  <a:spcPts val="0"/>
                </a:spcBef>
                <a:spcAft>
                  <a:spcPts val="0"/>
                </a:spcAft>
              </a:pPr>
              <a:t>35</a:t>
            </a:fld>
            <a:endParaRPr lang="pt-BR" dirty="0">
              <a:solidFill>
                <a:srgbClr val="FFFFFF"/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91929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8464128" cy="959827"/>
          </a:xfrm>
        </p:spPr>
        <p:txBody>
          <a:bodyPr>
            <a:noAutofit/>
          </a:bodyPr>
          <a:lstStyle/>
          <a:p>
            <a:r>
              <a:rPr lang="en-GB" dirty="0"/>
              <a:t>Ac10/2</a:t>
            </a:r>
            <a:br>
              <a:rPr lang="en-GB" dirty="0"/>
            </a:br>
            <a:r>
              <a:rPr lang="ka-GE" sz="2500" dirty="0" smtClean="0"/>
              <a:t>თანდაყოლილი რისკი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just"/>
            <a:r>
              <a:rPr lang="ka-GE" sz="2100" dirty="0" smtClean="0"/>
              <a:t>მიუხედავად მიდგომისა, მოითხოვება დეტალური ნარატიული შენიშვნები მაღალი/საშუალო/დაბალი </a:t>
            </a:r>
            <a:r>
              <a:rPr lang="ka-GE" sz="2100" dirty="0"/>
              <a:t>რისკის დასკვნის </a:t>
            </a:r>
            <a:r>
              <a:rPr lang="ka-GE" sz="2100" dirty="0" smtClean="0"/>
              <a:t>ასახსნელად</a:t>
            </a:r>
            <a:endParaRPr lang="en-GB" sz="2100" dirty="0" smtClean="0"/>
          </a:p>
          <a:p>
            <a:pPr algn="just"/>
            <a:r>
              <a:rPr lang="ka-GE" sz="2100" dirty="0"/>
              <a:t>გახსოვდეთ</a:t>
            </a:r>
            <a:r>
              <a:rPr lang="ka-GE" sz="2100" dirty="0" smtClean="0"/>
              <a:t>, რომ სტანდარტების თანახმად </a:t>
            </a:r>
            <a:r>
              <a:rPr lang="ka-GE" sz="2100" dirty="0"/>
              <a:t>ყველა სფერო მაღალი </a:t>
            </a:r>
            <a:r>
              <a:rPr lang="ka-GE" sz="2100" dirty="0" smtClean="0"/>
              <a:t>რისკის მატარებელია, </a:t>
            </a:r>
            <a:r>
              <a:rPr lang="ka-GE" sz="2100" dirty="0"/>
              <a:t>თუ </a:t>
            </a:r>
            <a:r>
              <a:rPr lang="ka-GE" sz="2100" dirty="0" smtClean="0"/>
              <a:t>საწინააღმდეგოს ვერ დაამტკიცებთ</a:t>
            </a:r>
            <a:endParaRPr lang="en-GB" sz="2100" dirty="0" smtClean="0"/>
          </a:p>
          <a:p>
            <a:pPr algn="just"/>
            <a:r>
              <a:rPr lang="ka-GE" sz="2100" dirty="0"/>
              <a:t>რისკის </a:t>
            </a:r>
            <a:r>
              <a:rPr lang="ka-GE" sz="2100" dirty="0" smtClean="0"/>
              <a:t>საერთო შეფასება </a:t>
            </a:r>
            <a:r>
              <a:rPr lang="ka-GE" sz="2100" dirty="0"/>
              <a:t>ხელს უწყობს </a:t>
            </a:r>
            <a:r>
              <a:rPr lang="ka-GE" sz="2100" dirty="0" smtClean="0"/>
              <a:t>აუდიტორული </a:t>
            </a:r>
            <a:r>
              <a:rPr lang="ka-GE" sz="2100" dirty="0"/>
              <a:t>მიდგომის </a:t>
            </a:r>
            <a:r>
              <a:rPr lang="ka-GE" sz="2100" dirty="0" smtClean="0"/>
              <a:t>განსაზღვრას; </a:t>
            </a:r>
            <a:r>
              <a:rPr lang="ka-GE" sz="2100" dirty="0"/>
              <a:t>ეს არ ახდენს </a:t>
            </a:r>
            <a:r>
              <a:rPr lang="ka-GE" sz="2100" u="sng" dirty="0" smtClean="0"/>
              <a:t>პირდაპირ</a:t>
            </a:r>
            <a:r>
              <a:rPr lang="ka-GE" sz="2100" dirty="0" smtClean="0"/>
              <a:t> </a:t>
            </a:r>
            <a:r>
              <a:rPr lang="ka-GE" sz="2100" dirty="0"/>
              <a:t>გავლენას </a:t>
            </a:r>
            <a:r>
              <a:rPr lang="ka-GE" sz="2100" dirty="0" smtClean="0"/>
              <a:t>ნიმუშის შერჩევით </a:t>
            </a:r>
            <a:r>
              <a:rPr lang="ka-GE" sz="2100" dirty="0"/>
              <a:t>ზომაზე. </a:t>
            </a:r>
            <a:r>
              <a:rPr lang="ka-GE" sz="2100" dirty="0" smtClean="0"/>
              <a:t>თუმცა, </a:t>
            </a:r>
            <a:r>
              <a:rPr lang="ka-GE" sz="2100" dirty="0"/>
              <a:t>ეს გავლენას ახდენს </a:t>
            </a:r>
            <a:r>
              <a:rPr lang="ka-GE" sz="2100" dirty="0" smtClean="0"/>
              <a:t>სპეციფიკური სფეროსთვის დამახასიათებელ რისკის </a:t>
            </a:r>
            <a:r>
              <a:rPr lang="ka-GE" sz="2100" dirty="0"/>
              <a:t>დასკვნებზე, </a:t>
            </a:r>
            <a:r>
              <a:rPr lang="ka-GE" sz="2100" dirty="0" smtClean="0"/>
              <a:t>რაც შემდგომ </a:t>
            </a:r>
            <a:r>
              <a:rPr lang="ka-GE" sz="2100" dirty="0"/>
              <a:t>განსაზღვრავს </a:t>
            </a:r>
            <a:r>
              <a:rPr lang="ka-GE" sz="2100" dirty="0" smtClean="0"/>
              <a:t>ნიმუშის შერჩევით ზომებს.</a:t>
            </a:r>
            <a:endParaRPr lang="en-GB" sz="2100" dirty="0" smtClean="0"/>
          </a:p>
          <a:p>
            <a:pPr algn="just"/>
            <a:r>
              <a:rPr lang="ka-GE" sz="2100" dirty="0" smtClean="0"/>
              <a:t>"</a:t>
            </a:r>
            <a:r>
              <a:rPr lang="ka-GE" sz="2100" dirty="0"/>
              <a:t>მნიშვნელოვანი </a:t>
            </a:r>
            <a:r>
              <a:rPr lang="ka-GE" sz="2100" dirty="0" smtClean="0"/>
              <a:t>რისკები „ უნდა გამოიკვეთოს</a:t>
            </a:r>
            <a:r>
              <a:rPr lang="en-GB" sz="2100" dirty="0" smtClean="0"/>
              <a:t>.</a:t>
            </a:r>
            <a:endParaRPr lang="en-GB" sz="21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472240" cy="856709"/>
          </a:xfrm>
        </p:spPr>
        <p:txBody>
          <a:bodyPr/>
          <a:lstStyle/>
          <a:p>
            <a:r>
              <a:rPr lang="en-GB" dirty="0"/>
              <a:t>Ac10/3</a:t>
            </a:r>
            <a:br>
              <a:rPr lang="en-GB" dirty="0"/>
            </a:br>
            <a:r>
              <a:rPr lang="ka-GE" sz="2500" dirty="0" smtClean="0"/>
              <a:t>კონტროლის გარემო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just"/>
            <a:r>
              <a:rPr lang="ka-GE" sz="2100" dirty="0"/>
              <a:t>ყველა დავალებისთვის, </a:t>
            </a:r>
            <a:r>
              <a:rPr lang="ka-GE" sz="2100" dirty="0" smtClean="0"/>
              <a:t>დასაბუთებული უნდა იყოს კლიენტის კონტროლის მექანიზმების ადეკვატურობა</a:t>
            </a:r>
            <a:endParaRPr lang="en-GB" sz="2100" dirty="0"/>
          </a:p>
          <a:p>
            <a:pPr algn="just"/>
            <a:r>
              <a:rPr lang="ka-GE" sz="2100" dirty="0"/>
              <a:t>თუ </a:t>
            </a:r>
            <a:r>
              <a:rPr lang="ka-GE" sz="2100" dirty="0" smtClean="0"/>
              <a:t>დასკვნაში იგულისხმება, </a:t>
            </a:r>
            <a:r>
              <a:rPr lang="ka-GE" sz="2100" dirty="0"/>
              <a:t>რომ კონტროლი ეფექტურია და </a:t>
            </a:r>
            <a:r>
              <a:rPr lang="ka-GE" sz="2100" dirty="0" smtClean="0"/>
              <a:t>ტესტირება შესაძლებელია, მაშინ</a:t>
            </a:r>
            <a:r>
              <a:rPr lang="en-GB" sz="2100" dirty="0" smtClean="0"/>
              <a:t>:</a:t>
            </a:r>
            <a:endParaRPr lang="en-GB" sz="2100" dirty="0"/>
          </a:p>
          <a:p>
            <a:pPr lvl="1" algn="just"/>
            <a:r>
              <a:rPr lang="ka-GE" sz="2100" dirty="0" smtClean="0"/>
              <a:t>უნდა განხორციელდეს კონტროლის ტესტი; ან</a:t>
            </a:r>
            <a:endParaRPr lang="en-GB" sz="2100" dirty="0"/>
          </a:p>
          <a:p>
            <a:pPr lvl="1" algn="just"/>
            <a:r>
              <a:rPr lang="ka-GE" sz="2100" dirty="0" smtClean="0"/>
              <a:t>გარკვეულად უნდა იყოს ახსნილი, რატომ არ განხორციელდა ის.</a:t>
            </a:r>
            <a:endParaRPr lang="en-GB" sz="2100" dirty="0" smtClean="0"/>
          </a:p>
          <a:p>
            <a:pPr algn="just"/>
            <a:r>
              <a:rPr lang="ka-GE" sz="2100" dirty="0"/>
              <a:t>ხშირად ამ </a:t>
            </a:r>
            <a:r>
              <a:rPr lang="ka-GE" sz="2100" dirty="0" smtClean="0"/>
              <a:t>ფორმის საშუალებით დგინდება, </a:t>
            </a:r>
            <a:r>
              <a:rPr lang="ka-GE" sz="2100" dirty="0"/>
              <a:t>რომ კონტროლის </a:t>
            </a:r>
            <a:r>
              <a:rPr lang="ka-GE" sz="2100" dirty="0" smtClean="0"/>
              <a:t>ტესტი შეუძლებელია </a:t>
            </a:r>
            <a:r>
              <a:rPr lang="ka-GE" sz="2100" dirty="0"/>
              <a:t>(ეს </a:t>
            </a:r>
            <a:r>
              <a:rPr lang="ka-GE" sz="2100" dirty="0" smtClean="0"/>
              <a:t>მოსალოდნელია, </a:t>
            </a:r>
            <a:r>
              <a:rPr lang="ka-GE" sz="2100" dirty="0"/>
              <a:t>თუ </a:t>
            </a:r>
            <a:r>
              <a:rPr lang="ka-GE" sz="2100" dirty="0" smtClean="0"/>
              <a:t>საკონტროლო ჩამონათვალის </a:t>
            </a:r>
            <a:r>
              <a:rPr lang="ka-GE" sz="2100" dirty="0"/>
              <a:t>ნებისმიერ </a:t>
            </a:r>
            <a:r>
              <a:rPr lang="ka-GE" sz="2100" dirty="0" smtClean="0"/>
              <a:t>კითხვაზე პასუხი იქნება </a:t>
            </a:r>
            <a:r>
              <a:rPr lang="ka-GE" sz="2100" dirty="0"/>
              <a:t>"დიახ</a:t>
            </a:r>
            <a:r>
              <a:rPr lang="ka-GE" sz="2100" dirty="0" smtClean="0"/>
              <a:t>").</a:t>
            </a:r>
            <a:endParaRPr lang="en-GB" sz="21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400232" cy="887819"/>
          </a:xfrm>
        </p:spPr>
        <p:txBody>
          <a:bodyPr>
            <a:noAutofit/>
          </a:bodyPr>
          <a:lstStyle/>
          <a:p>
            <a:r>
              <a:rPr lang="en-GB" dirty="0"/>
              <a:t>Ac10/3</a:t>
            </a:r>
            <a:br>
              <a:rPr lang="en-GB" dirty="0"/>
            </a:br>
            <a:r>
              <a:rPr lang="ka-GE" sz="2500" dirty="0" smtClean="0"/>
              <a:t>კონტროლის გარემო</a:t>
            </a:r>
            <a:endParaRPr lang="en-GB" sz="25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a-GE" sz="2100" dirty="0"/>
              <a:t>სამი პოტენციური </a:t>
            </a:r>
            <a:r>
              <a:rPr lang="ka-GE" sz="2100" dirty="0" smtClean="0"/>
              <a:t>დასკვნა</a:t>
            </a:r>
            <a:r>
              <a:rPr lang="en-GB" sz="2100" dirty="0" smtClean="0"/>
              <a:t>:</a:t>
            </a:r>
            <a:endParaRPr lang="en-GB" sz="2100" dirty="0"/>
          </a:p>
          <a:p>
            <a:pPr lvl="1"/>
            <a:r>
              <a:rPr lang="en-GB" sz="2100" dirty="0" smtClean="0">
                <a:solidFill>
                  <a:schemeClr val="accent3"/>
                </a:solidFill>
              </a:rPr>
              <a:t>“</a:t>
            </a:r>
            <a:r>
              <a:rPr lang="ka-GE" sz="2100" dirty="0" smtClean="0">
                <a:solidFill>
                  <a:schemeClr val="accent3"/>
                </a:solidFill>
              </a:rPr>
              <a:t>ვერ ვაკეთებ</a:t>
            </a:r>
            <a:r>
              <a:rPr lang="en-GB" sz="2100" dirty="0" smtClean="0">
                <a:solidFill>
                  <a:schemeClr val="accent3"/>
                </a:solidFill>
              </a:rPr>
              <a:t>”</a:t>
            </a:r>
            <a:r>
              <a:rPr lang="en-GB" sz="2100" dirty="0" smtClean="0">
                <a:solidFill>
                  <a:srgbClr val="FFFF00"/>
                </a:solidFill>
              </a:rPr>
              <a:t> </a:t>
            </a:r>
            <a:r>
              <a:rPr lang="en-GB" sz="2100" dirty="0"/>
              <a:t>– </a:t>
            </a:r>
            <a:r>
              <a:rPr lang="ka-GE" sz="2100" dirty="0" smtClean="0"/>
              <a:t>კონტროლის მექანიზმები </a:t>
            </a:r>
            <a:r>
              <a:rPr lang="ka-GE" sz="2100" dirty="0"/>
              <a:t>პოტენციურად არაეფექტურია და, შესაბამისად, </a:t>
            </a:r>
            <a:r>
              <a:rPr lang="ka-GE" sz="2100" dirty="0" smtClean="0"/>
              <a:t>არასანდოა (ძირითადი მიდგომა)</a:t>
            </a:r>
            <a:endParaRPr lang="en-GB" sz="2100" dirty="0"/>
          </a:p>
          <a:p>
            <a:pPr lvl="1"/>
            <a:r>
              <a:rPr lang="en-GB" sz="2100" dirty="0" smtClean="0">
                <a:solidFill>
                  <a:schemeClr val="accent3"/>
                </a:solidFill>
              </a:rPr>
              <a:t>“</a:t>
            </a:r>
            <a:r>
              <a:rPr lang="ka-GE" sz="2100" dirty="0" smtClean="0">
                <a:solidFill>
                  <a:schemeClr val="accent3"/>
                </a:solidFill>
              </a:rPr>
              <a:t>არ ვაკეთებ</a:t>
            </a:r>
            <a:r>
              <a:rPr lang="en-GB" sz="2100" dirty="0" smtClean="0">
                <a:solidFill>
                  <a:schemeClr val="accent3"/>
                </a:solidFill>
              </a:rPr>
              <a:t>”</a:t>
            </a:r>
            <a:r>
              <a:rPr lang="en-GB" sz="2100" dirty="0" smtClean="0"/>
              <a:t>–</a:t>
            </a:r>
            <a:r>
              <a:rPr lang="ka-GE" sz="2100" dirty="0" smtClean="0"/>
              <a:t> კონტროლის მექანიზმები </a:t>
            </a:r>
            <a:r>
              <a:rPr lang="ka-GE" sz="2100" dirty="0"/>
              <a:t>პოტენციურად ეფექტურია, მაგრამ </a:t>
            </a:r>
            <a:r>
              <a:rPr lang="ka-GE" sz="2100" dirty="0" smtClean="0"/>
              <a:t>არასანდოა (უნდა მიეთითოს საფუძველი)</a:t>
            </a:r>
            <a:endParaRPr lang="en-GB" sz="2100" dirty="0"/>
          </a:p>
          <a:p>
            <a:pPr lvl="1"/>
            <a:r>
              <a:rPr lang="en-GB" sz="2100" dirty="0" smtClean="0">
                <a:solidFill>
                  <a:schemeClr val="accent3"/>
                </a:solidFill>
              </a:rPr>
              <a:t>“</a:t>
            </a:r>
            <a:r>
              <a:rPr lang="ka-GE" sz="2100" dirty="0" smtClean="0">
                <a:solidFill>
                  <a:schemeClr val="accent3"/>
                </a:solidFill>
              </a:rPr>
              <a:t>გავაკეთებ</a:t>
            </a:r>
            <a:r>
              <a:rPr lang="en-GB" sz="2100" dirty="0" smtClean="0">
                <a:solidFill>
                  <a:schemeClr val="accent3"/>
                </a:solidFill>
              </a:rPr>
              <a:t>” </a:t>
            </a:r>
            <a:r>
              <a:rPr lang="en-GB" sz="2100" dirty="0" smtClean="0"/>
              <a:t>–</a:t>
            </a:r>
            <a:r>
              <a:rPr lang="ka-GE" sz="2100" dirty="0" smtClean="0"/>
              <a:t> კონტროლის მექანიზმები </a:t>
            </a:r>
            <a:r>
              <a:rPr lang="ka-GE" sz="2100" dirty="0"/>
              <a:t>პოტენციურად ეფექტურია და </a:t>
            </a:r>
            <a:r>
              <a:rPr lang="ka-GE" sz="2100" dirty="0" smtClean="0"/>
              <a:t>სანდოა (კონტროლის </a:t>
            </a:r>
            <a:r>
              <a:rPr lang="ka-GE" sz="2100" dirty="0"/>
              <a:t>მიდგომა - იშვიათი</a:t>
            </a:r>
            <a:r>
              <a:rPr lang="ka-GE" sz="2100" dirty="0" smtClean="0"/>
              <a:t>)</a:t>
            </a:r>
            <a:endParaRPr lang="en-GB" sz="2100" dirty="0"/>
          </a:p>
          <a:p>
            <a:pPr lvl="1"/>
            <a:endParaRPr lang="en-GB" sz="2100" dirty="0"/>
          </a:p>
          <a:p>
            <a:pPr marL="228611" lvl="1">
              <a:spcBef>
                <a:spcPts val="1000"/>
              </a:spcBef>
            </a:pPr>
            <a:r>
              <a:rPr lang="ka-GE" sz="2100" dirty="0">
                <a:solidFill>
                  <a:schemeClr val="accent1"/>
                </a:solidFill>
              </a:rPr>
              <a:t>ასევე უნდა გაითვალისწინოთ </a:t>
            </a:r>
            <a:r>
              <a:rPr lang="ka-GE" sz="2100" dirty="0" smtClean="0">
                <a:solidFill>
                  <a:schemeClr val="accent1"/>
                </a:solidFill>
              </a:rPr>
              <a:t>რისკის </a:t>
            </a:r>
            <a:r>
              <a:rPr lang="ka-GE" sz="2100" dirty="0">
                <a:solidFill>
                  <a:schemeClr val="accent1"/>
                </a:solidFill>
              </a:rPr>
              <a:t>დონე, </a:t>
            </a:r>
            <a:r>
              <a:rPr lang="ka-GE" sz="2100" dirty="0" smtClean="0">
                <a:solidFill>
                  <a:schemeClr val="accent1"/>
                </a:solidFill>
              </a:rPr>
              <a:t>როდესაც ხელმძღვანელობა უარს ამბობს კონტროლის მექანიზმებზე</a:t>
            </a:r>
            <a:r>
              <a:rPr lang="en-GB" sz="2100" dirty="0" smtClean="0">
                <a:solidFill>
                  <a:schemeClr val="accent1"/>
                </a:solidFill>
              </a:rPr>
              <a:t>.</a:t>
            </a:r>
            <a:endParaRPr lang="en-GB" sz="2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3906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472240" cy="856709"/>
          </a:xfrm>
        </p:spPr>
        <p:txBody>
          <a:bodyPr/>
          <a:lstStyle/>
          <a:p>
            <a:r>
              <a:rPr lang="en-GB" dirty="0"/>
              <a:t>Ac11</a:t>
            </a:r>
            <a:br>
              <a:rPr lang="en-GB" dirty="0"/>
            </a:br>
            <a:r>
              <a:rPr lang="ka-GE" sz="2500" dirty="0" smtClean="0"/>
              <a:t>სპეციფიკური სფეროს რისკი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E51-F160-4EA0-AFBD-008CC1C58135}" type="slidenum">
              <a:rPr lang="en-GB" smtClean="0"/>
              <a:pPr/>
              <a:t>39</a:t>
            </a:fld>
            <a:endParaRPr lang="en-GB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just"/>
            <a:r>
              <a:rPr lang="ka-GE" sz="2100" dirty="0" smtClean="0"/>
              <a:t>თითოეული სფეროსთვის მოცემული კითხვები</a:t>
            </a:r>
            <a:r>
              <a:rPr lang="en-GB" sz="2100" dirty="0" smtClean="0"/>
              <a:t>:</a:t>
            </a:r>
            <a:endParaRPr lang="en-GB" sz="2100" dirty="0"/>
          </a:p>
          <a:p>
            <a:pPr lvl="1" algn="just"/>
            <a:r>
              <a:rPr lang="ka-GE" sz="2100" dirty="0"/>
              <a:t>ყველა კითხვაზე, </a:t>
            </a:r>
            <a:r>
              <a:rPr lang="ka-GE" sz="2100" dirty="0" smtClean="0"/>
              <a:t>რომელზეც </a:t>
            </a:r>
            <a:r>
              <a:rPr lang="ka-GE" sz="2100" dirty="0"/>
              <a:t>პასუხი </a:t>
            </a:r>
            <a:r>
              <a:rPr lang="ka-GE" sz="2100" dirty="0" smtClean="0"/>
              <a:t>არის "დიახ</a:t>
            </a:r>
            <a:r>
              <a:rPr lang="ka-GE" sz="2100" dirty="0"/>
              <a:t>", </a:t>
            </a:r>
            <a:r>
              <a:rPr lang="ka-GE" sz="2100" dirty="0" smtClean="0"/>
              <a:t>მიგვითითებს შესაძლო რისკზე, </a:t>
            </a:r>
            <a:r>
              <a:rPr lang="ka-GE" sz="2100" dirty="0"/>
              <a:t>რომელიც </a:t>
            </a:r>
            <a:r>
              <a:rPr lang="ka-GE" sz="2100" dirty="0" smtClean="0"/>
              <a:t>განხილული უნდა იყოს ფორმაში</a:t>
            </a:r>
            <a:endParaRPr lang="en-GB" sz="2100" dirty="0"/>
          </a:p>
          <a:p>
            <a:pPr lvl="1" algn="just"/>
            <a:r>
              <a:rPr lang="ka-GE" sz="2100" dirty="0" smtClean="0"/>
              <a:t>გათვალისწინებული უნდა იყოს სფერო მთლიანობაში</a:t>
            </a:r>
            <a:r>
              <a:rPr lang="ka-GE" sz="2100" dirty="0"/>
              <a:t>, ასევე თითოეული </a:t>
            </a:r>
            <a:r>
              <a:rPr lang="ka-GE" sz="2100" dirty="0" smtClean="0"/>
              <a:t>აუდიტორული მტკიცება</a:t>
            </a:r>
            <a:endParaRPr lang="en-GB" sz="2100" dirty="0"/>
          </a:p>
          <a:p>
            <a:pPr lvl="1" algn="just"/>
            <a:r>
              <a:rPr lang="ka-GE" sz="2100" dirty="0" smtClean="0"/>
              <a:t>მიზანი მდგომარეობს იმაში, რომ წარმოდგენილი იყოს </a:t>
            </a:r>
            <a:r>
              <a:rPr lang="ka-GE" sz="2100" dirty="0"/>
              <a:t>დამაჯერებელი </a:t>
            </a:r>
            <a:r>
              <a:rPr lang="ka-GE" sz="2100" dirty="0" smtClean="0"/>
              <a:t>არგუმენტი (</a:t>
            </a:r>
            <a:r>
              <a:rPr lang="ka-GE" sz="2100" dirty="0"/>
              <a:t>საჭიროების შემთხვევაში) </a:t>
            </a:r>
            <a:r>
              <a:rPr lang="ka-GE" sz="2100" dirty="0" smtClean="0"/>
              <a:t>იმასთან დაკავშირებით, </a:t>
            </a:r>
            <a:r>
              <a:rPr lang="ka-GE" sz="2100" dirty="0"/>
              <a:t>თუ </a:t>
            </a:r>
            <a:r>
              <a:rPr lang="ka-GE" sz="2100" dirty="0" smtClean="0"/>
              <a:t>ეს სფერო/მტკიცებები რატომ </a:t>
            </a:r>
            <a:r>
              <a:rPr lang="ka-GE" sz="2100" dirty="0"/>
              <a:t>არ </a:t>
            </a:r>
            <a:r>
              <a:rPr lang="ka-GE" sz="2100" dirty="0" smtClean="0"/>
              <a:t>წარმოადგენს მაღალ რისკს </a:t>
            </a:r>
            <a:r>
              <a:rPr lang="ka-GE" sz="2100" dirty="0"/>
              <a:t>- </a:t>
            </a:r>
            <a:r>
              <a:rPr lang="ka-GE" sz="2100" dirty="0" smtClean="0"/>
              <a:t>ამას განსაკუთრებული მნიშვნელობა აქვს ამონაგებისთვის</a:t>
            </a:r>
            <a:endParaRPr lang="en-GB" sz="2100" dirty="0"/>
          </a:p>
          <a:p>
            <a:pPr lvl="1" algn="just"/>
            <a:r>
              <a:rPr lang="ka-GE" sz="2100" dirty="0"/>
              <a:t>"მნიშვნელოვანი რისკები" უნდა იყოს </a:t>
            </a:r>
            <a:r>
              <a:rPr lang="ka-GE" sz="2100" dirty="0" smtClean="0"/>
              <a:t>გამოკვეთილი და შეჯამებული </a:t>
            </a:r>
            <a:r>
              <a:rPr lang="en-GB" sz="2100" dirty="0"/>
              <a:t>Aa7- </a:t>
            </a:r>
            <a:r>
              <a:rPr lang="ka-GE" sz="2100" dirty="0"/>
              <a:t>ში</a:t>
            </a:r>
            <a:r>
              <a:rPr lang="en-GB" sz="2100" dirty="0" smtClean="0"/>
              <a:t>.</a:t>
            </a:r>
            <a:endParaRPr lang="en-GB" sz="2100" dirty="0"/>
          </a:p>
          <a:p>
            <a:pPr algn="just"/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 smtClean="0"/>
              <a:t>ასს-ს </a:t>
            </a:r>
            <a:r>
              <a:rPr lang="ka-GE" dirty="0"/>
              <a:t>ძირითადი </a:t>
            </a:r>
            <a:r>
              <a:rPr lang="ka-GE" dirty="0" smtClean="0"/>
              <a:t>მისია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4</a:t>
            </a:fld>
            <a:endParaRPr lang="en-GB">
              <a:solidFill>
                <a:prstClr val="white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98121932"/>
              </p:ext>
            </p:extLst>
          </p:nvPr>
        </p:nvGraphicFramePr>
        <p:xfrm>
          <a:off x="1919536" y="1362066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540599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9256216" cy="887819"/>
          </a:xfrm>
        </p:spPr>
        <p:txBody>
          <a:bodyPr>
            <a:noAutofit/>
          </a:bodyPr>
          <a:lstStyle/>
          <a:p>
            <a:r>
              <a:rPr lang="en-GB" dirty="0"/>
              <a:t>Ac11</a:t>
            </a:r>
            <a:br>
              <a:rPr lang="en-GB" dirty="0"/>
            </a:br>
            <a:r>
              <a:rPr lang="ka-GE" sz="2500" dirty="0" smtClean="0"/>
              <a:t>მნიშვნელოვანი რისკები</a:t>
            </a:r>
            <a:endParaRPr lang="en-GB" sz="25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6A7406-755A-49ED-AA1C-FC69213E14FB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type="body" sz="quarter" idx="11"/>
          </p:nvPr>
        </p:nvSpPr>
        <p:spPr>
          <a:xfrm>
            <a:off x="914400" y="1600200"/>
            <a:ext cx="6907413" cy="4318000"/>
          </a:xfrm>
        </p:spPr>
        <p:txBody>
          <a:bodyPr>
            <a:normAutofit/>
          </a:bodyPr>
          <a:lstStyle/>
          <a:p>
            <a:r>
              <a:rPr lang="ka-GE" sz="2100" dirty="0" smtClean="0"/>
              <a:t>მნიშვნელოვანი </a:t>
            </a:r>
            <a:r>
              <a:rPr lang="ka-GE" sz="2100" dirty="0"/>
              <a:t>რისკები </a:t>
            </a:r>
            <a:r>
              <a:rPr lang="ka-GE" sz="2100" dirty="0" smtClean="0"/>
              <a:t>გათვალისწინებული უნდა იყოს თავიდან ბოლომდე</a:t>
            </a:r>
            <a:endParaRPr lang="en-GB" sz="2100" dirty="0"/>
          </a:p>
          <a:p>
            <a:r>
              <a:rPr lang="ka-GE" sz="2100" dirty="0"/>
              <a:t>სტანდარტი იძლევა </a:t>
            </a:r>
            <a:r>
              <a:rPr lang="ka-GE" sz="2100" dirty="0" smtClean="0"/>
              <a:t>მთელ რიგ რისკებს , რომლებიც შეიძლება იყოს მნიშვნელოვანი</a:t>
            </a:r>
            <a:endParaRPr lang="en-GB" sz="2100" dirty="0"/>
          </a:p>
          <a:p>
            <a:r>
              <a:rPr lang="ka-GE" sz="2100" dirty="0" smtClean="0"/>
              <a:t>ამის მაგალითები </a:t>
            </a:r>
            <a:r>
              <a:rPr lang="ka-GE" sz="2100" dirty="0"/>
              <a:t>შეიძლება </a:t>
            </a:r>
            <a:r>
              <a:rPr lang="ka-GE" sz="2100" dirty="0" smtClean="0"/>
              <a:t>მოიცავდეს</a:t>
            </a:r>
            <a:r>
              <a:rPr lang="en-GB" sz="2100" dirty="0" smtClean="0"/>
              <a:t>:</a:t>
            </a:r>
            <a:endParaRPr lang="en-GB" sz="2100" dirty="0"/>
          </a:p>
          <a:p>
            <a:pPr lvl="1"/>
            <a:r>
              <a:rPr lang="ka-GE" sz="2100" dirty="0" smtClean="0"/>
              <a:t>ფუნქციონირებად საწარმოს</a:t>
            </a:r>
            <a:endParaRPr lang="en-GB" sz="2100" dirty="0"/>
          </a:p>
          <a:p>
            <a:pPr lvl="1"/>
            <a:r>
              <a:rPr lang="ka-GE" sz="2100" dirty="0"/>
              <a:t>დირექტორები და </a:t>
            </a:r>
            <a:r>
              <a:rPr lang="ka-GE" sz="2100" dirty="0" smtClean="0"/>
              <a:t>ხელმძღვანელობა, რომლებიც არ არიან მთლად პატიოსანი</a:t>
            </a:r>
            <a:endParaRPr lang="en-GB" sz="2100" dirty="0"/>
          </a:p>
          <a:p>
            <a:pPr lvl="1"/>
            <a:r>
              <a:rPr lang="ka-GE" sz="2100" dirty="0" smtClean="0"/>
              <a:t>განსაზღვრული შენატანის </a:t>
            </a:r>
            <a:r>
              <a:rPr lang="ka-GE" sz="2100" dirty="0"/>
              <a:t>საპენსიო სქემის </a:t>
            </a:r>
            <a:r>
              <a:rPr lang="ka-GE" sz="2100" dirty="0" smtClean="0"/>
              <a:t>არსებობა</a:t>
            </a:r>
            <a:endParaRPr lang="en-GB" sz="2100" dirty="0"/>
          </a:p>
          <a:p>
            <a:pPr lvl="1"/>
            <a:r>
              <a:rPr lang="ka-GE" sz="2100" dirty="0"/>
              <a:t>სხვა </a:t>
            </a:r>
            <a:r>
              <a:rPr lang="ka-GE" sz="2100" dirty="0" smtClean="0"/>
              <a:t>მნიშვნელოვანი სუბიექტური </a:t>
            </a:r>
            <a:r>
              <a:rPr lang="ka-GE" sz="2100" dirty="0"/>
              <a:t>ფასეულობები</a:t>
            </a:r>
            <a:endParaRPr lang="en-GB" sz="2100" dirty="0"/>
          </a:p>
        </p:txBody>
      </p:sp>
      <p:pic>
        <p:nvPicPr>
          <p:cNvPr id="7" name="Content Placeholder 6" descr="elephant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8008966" y="1772816"/>
            <a:ext cx="3683000" cy="3335338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760272" cy="856709"/>
          </a:xfrm>
        </p:spPr>
        <p:txBody>
          <a:bodyPr/>
          <a:lstStyle/>
          <a:p>
            <a:r>
              <a:rPr lang="en-GB" dirty="0"/>
              <a:t>Ac11</a:t>
            </a:r>
            <a:br>
              <a:rPr lang="en-GB" dirty="0"/>
            </a:br>
            <a:r>
              <a:rPr lang="ka-GE" sz="2500" dirty="0" smtClean="0"/>
              <a:t>ამონაგების </a:t>
            </a:r>
            <a:r>
              <a:rPr lang="ka-GE" sz="2500" dirty="0"/>
              <a:t>აღიარების რისკი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ka-GE" sz="2200" dirty="0" smtClean="0"/>
              <a:t>ასს </a:t>
            </a:r>
            <a:r>
              <a:rPr lang="en-GB" sz="2200" dirty="0" smtClean="0"/>
              <a:t>240</a:t>
            </a:r>
            <a:r>
              <a:rPr lang="en-GB" sz="2200" dirty="0"/>
              <a:t>, </a:t>
            </a:r>
            <a:r>
              <a:rPr lang="ka-GE" sz="2200" dirty="0" smtClean="0"/>
              <a:t>პუნქტი </a:t>
            </a:r>
            <a:r>
              <a:rPr lang="en-GB" sz="2200" dirty="0" smtClean="0"/>
              <a:t>47</a:t>
            </a:r>
            <a:r>
              <a:rPr lang="en-GB" sz="2200" dirty="0"/>
              <a:t>:</a:t>
            </a:r>
          </a:p>
          <a:p>
            <a:pPr marL="457223" lvl="1" indent="0" algn="just">
              <a:buNone/>
            </a:pPr>
            <a:r>
              <a:rPr lang="ka-GE" sz="2200" dirty="0" smtClean="0"/>
              <a:t>”თუკი </a:t>
            </a:r>
            <a:r>
              <a:rPr lang="ka-GE" sz="2200" dirty="0"/>
              <a:t>აუდიტორი დაასკვნის, რომ ამონაგების აღიარებასთან დაკავშირებული თაღლითობით გამოწვეული არსებითი უზუსტობის რისკის არსებობის შესახებ </a:t>
            </a:r>
            <a:r>
              <a:rPr lang="ka-GE" sz="2200" dirty="0" smtClean="0"/>
              <a:t>ვარაუდი </a:t>
            </a:r>
            <a:r>
              <a:rPr lang="ka-GE" sz="2200" dirty="0"/>
              <a:t>არ არის გამართლებული მოცემული გარიგების კონკრეტულ გარემოებებში, აუდიტორმა აუდიტის დოკუმენტაციაში უნდა შეიტანოს ასეთი დასკვნის გამოტანის მიზეზები.”</a:t>
            </a:r>
            <a:endParaRPr lang="en-GB" sz="22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42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a-GE" sz="2200" dirty="0" smtClean="0"/>
              <a:t>ასს </a:t>
            </a:r>
            <a:r>
              <a:rPr lang="en-GB" sz="2200" dirty="0" smtClean="0"/>
              <a:t>240</a:t>
            </a:r>
            <a:r>
              <a:rPr lang="en-GB" sz="2200" dirty="0"/>
              <a:t>, </a:t>
            </a:r>
            <a:r>
              <a:rPr lang="ka-GE" sz="2200" dirty="0" smtClean="0"/>
              <a:t>პუნქტი </a:t>
            </a:r>
            <a:r>
              <a:rPr lang="en-GB" sz="2200" dirty="0" smtClean="0"/>
              <a:t>31</a:t>
            </a:r>
            <a:r>
              <a:rPr lang="en-GB" sz="2200" dirty="0"/>
              <a:t>:</a:t>
            </a:r>
          </a:p>
          <a:p>
            <a:pPr marL="393700" lvl="1" indent="0">
              <a:buNone/>
            </a:pPr>
            <a:r>
              <a:rPr lang="ka-GE" sz="2200" i="1" dirty="0" smtClean="0"/>
              <a:t>„ხელმძღვანელობას თაღლითობის ჩადენის უნიკალური შესაძლებლობა აქვს . . . </a:t>
            </a:r>
            <a:r>
              <a:rPr lang="ka-GE" sz="2200" i="1" dirty="0"/>
              <a:t> </a:t>
            </a:r>
            <a:r>
              <a:rPr lang="ka-GE" sz="2200" i="1" dirty="0" smtClean="0"/>
              <a:t>რისკის დონე . . . განსხვავებული იქნება სხვადასხვა სამეურნეო სუბიექტებში . . . [მაშასადამე] ეს არის მნიშვნელოვანი რისკი.“</a:t>
            </a:r>
            <a:endParaRPr lang="en-GB" sz="2200" i="1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E4E314D5-517A-4F75-B007-05AA54E201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832280" cy="1200329"/>
          </a:xfrm>
        </p:spPr>
        <p:txBody>
          <a:bodyPr/>
          <a:lstStyle/>
          <a:p>
            <a:r>
              <a:rPr lang="en-GB" dirty="0"/>
              <a:t>Ac11</a:t>
            </a:r>
            <a:br>
              <a:rPr lang="en-GB" dirty="0"/>
            </a:br>
            <a:r>
              <a:rPr lang="ka-GE" sz="2500" dirty="0" smtClean="0"/>
              <a:t>ხელმძღვანელობის მიერ კონტროლის მექანიზმების გვერდის ავლის რისკი</a:t>
            </a:r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30768523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760272" cy="1031835"/>
          </a:xfrm>
        </p:spPr>
        <p:txBody>
          <a:bodyPr>
            <a:noAutofit/>
          </a:bodyPr>
          <a:lstStyle/>
          <a:p>
            <a:r>
              <a:rPr lang="en-GB" dirty="0"/>
              <a:t>Ac12 </a:t>
            </a:r>
            <a:br>
              <a:rPr lang="en-GB" dirty="0"/>
            </a:br>
            <a:r>
              <a:rPr lang="ka-GE" sz="2500" dirty="0"/>
              <a:t>კონტროლის რისკის შეფასება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43</a:t>
            </a:fld>
            <a:endParaRPr lang="en-GB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ka-GE" sz="2100" dirty="0"/>
              <a:t>თუ </a:t>
            </a:r>
            <a:r>
              <a:rPr lang="ka-GE" sz="2100" dirty="0" smtClean="0"/>
              <a:t>კონტროლზე </a:t>
            </a:r>
            <a:r>
              <a:rPr lang="ka-GE" sz="2100" dirty="0"/>
              <a:t>დაფუძნებული </a:t>
            </a:r>
            <a:r>
              <a:rPr lang="ka-GE" sz="2100" dirty="0" smtClean="0"/>
              <a:t>აუდიტორული </a:t>
            </a:r>
            <a:r>
              <a:rPr lang="ka-GE" sz="2100" dirty="0"/>
              <a:t>მიდგომა უნდა იქნას გამოყენებული, </a:t>
            </a:r>
            <a:r>
              <a:rPr lang="ka-GE" sz="2100" dirty="0" smtClean="0"/>
              <a:t>კონტროლის გარემოს </a:t>
            </a:r>
            <a:r>
              <a:rPr lang="ka-GE" sz="2100" dirty="0"/>
              <a:t>რისკი დეტალურად უნდა </a:t>
            </a:r>
            <a:r>
              <a:rPr lang="ka-GE" sz="2100" dirty="0" smtClean="0"/>
              <a:t>შეფასდეს</a:t>
            </a:r>
            <a:endParaRPr lang="en-GB" sz="2100" dirty="0"/>
          </a:p>
          <a:p>
            <a:pPr algn="just"/>
            <a:r>
              <a:rPr lang="ka-GE" sz="2100" dirty="0"/>
              <a:t>მოცემულია ყველა აუდიტის </a:t>
            </a:r>
            <a:r>
              <a:rPr lang="ka-GE" sz="2100" dirty="0" smtClean="0"/>
              <a:t>სფეროს რისკის </a:t>
            </a:r>
            <a:r>
              <a:rPr lang="ka-GE" sz="2100" dirty="0"/>
              <a:t>შეფასების </a:t>
            </a:r>
            <a:r>
              <a:rPr lang="ka-GE" sz="2100" dirty="0" smtClean="0"/>
              <a:t>საკონტროლო ჩამონათვალი</a:t>
            </a:r>
            <a:endParaRPr lang="en-GB" sz="2400" u="sng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688264" cy="887819"/>
          </a:xfrm>
        </p:spPr>
        <p:txBody>
          <a:bodyPr>
            <a:noAutofit/>
          </a:bodyPr>
          <a:lstStyle/>
          <a:p>
            <a:r>
              <a:rPr lang="en-GB" dirty="0"/>
              <a:t>Ac13</a:t>
            </a:r>
            <a:br>
              <a:rPr lang="en-GB" dirty="0"/>
            </a:br>
            <a:r>
              <a:rPr lang="ka-GE" sz="2500" dirty="0" smtClean="0"/>
              <a:t>არსებითობა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44</a:t>
            </a:fld>
            <a:endParaRPr lang="en-GB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just"/>
            <a:r>
              <a:rPr lang="ka-GE" sz="2100" dirty="0" smtClean="0"/>
              <a:t>არსებითობა ფასდება </a:t>
            </a:r>
            <a:r>
              <a:rPr lang="ka-GE" sz="2100" dirty="0"/>
              <a:t>შესაბამისი ინდიკატორის შერჩევით და </a:t>
            </a:r>
            <a:r>
              <a:rPr lang="ka-GE" sz="2100" dirty="0" smtClean="0"/>
              <a:t>მასთან პროცენტული </a:t>
            </a:r>
            <a:r>
              <a:rPr lang="ka-GE" sz="2100" dirty="0"/>
              <a:t>მაჩვენებლის გამოყენებით. </a:t>
            </a:r>
            <a:r>
              <a:rPr lang="ka-GE" sz="2100" dirty="0" smtClean="0"/>
              <a:t>სტანდარტულად</a:t>
            </a:r>
            <a:r>
              <a:rPr lang="en-GB" sz="2100" dirty="0" smtClean="0"/>
              <a:t>: </a:t>
            </a:r>
            <a:endParaRPr lang="en-GB" sz="2100" dirty="0"/>
          </a:p>
          <a:p>
            <a:pPr lvl="2" algn="just"/>
            <a:r>
              <a:rPr lang="ka-GE" sz="2100" dirty="0" smtClean="0">
                <a:solidFill>
                  <a:schemeClr val="tx2">
                    <a:lumMod val="50000"/>
                  </a:schemeClr>
                </a:solidFill>
              </a:rPr>
              <a:t>ამოანგები </a:t>
            </a:r>
            <a:r>
              <a:rPr lang="en-GB" sz="2100" dirty="0" smtClean="0">
                <a:solidFill>
                  <a:schemeClr val="tx2">
                    <a:lumMod val="50000"/>
                  </a:schemeClr>
                </a:solidFill>
              </a:rPr>
              <a:t>x </a:t>
            </a:r>
            <a:r>
              <a:rPr lang="en-GB" sz="2100" dirty="0">
                <a:solidFill>
                  <a:schemeClr val="tx2">
                    <a:lumMod val="50000"/>
                  </a:schemeClr>
                </a:solidFill>
              </a:rPr>
              <a:t>1%</a:t>
            </a:r>
          </a:p>
          <a:p>
            <a:pPr lvl="2" algn="just"/>
            <a:r>
              <a:rPr lang="ka-GE" sz="2100" dirty="0" smtClean="0">
                <a:solidFill>
                  <a:schemeClr val="tx2">
                    <a:lumMod val="50000"/>
                  </a:schemeClr>
                </a:solidFill>
              </a:rPr>
              <a:t>მოგება/ზარალი დაბეგვრამდე</a:t>
            </a:r>
            <a:r>
              <a:rPr lang="en-GB" sz="21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2100" dirty="0">
                <a:solidFill>
                  <a:schemeClr val="tx2">
                    <a:lumMod val="50000"/>
                  </a:schemeClr>
                </a:solidFill>
              </a:rPr>
              <a:t>x 10%</a:t>
            </a:r>
          </a:p>
          <a:p>
            <a:pPr lvl="2" algn="just"/>
            <a:r>
              <a:rPr lang="ka-GE" sz="2100" dirty="0" smtClean="0">
                <a:solidFill>
                  <a:schemeClr val="tx2">
                    <a:lumMod val="50000"/>
                  </a:schemeClr>
                </a:solidFill>
              </a:rPr>
              <a:t>აქტივების საერთო თანხა </a:t>
            </a:r>
            <a:r>
              <a:rPr lang="en-GB" sz="21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ka-GE" sz="2100" dirty="0" smtClean="0">
                <a:solidFill>
                  <a:schemeClr val="tx2">
                    <a:lumMod val="50000"/>
                  </a:schemeClr>
                </a:solidFill>
              </a:rPr>
              <a:t>ანუ</a:t>
            </a:r>
            <a:r>
              <a:rPr lang="en-GB" sz="21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ka-GE" sz="2100" dirty="0" smtClean="0">
                <a:solidFill>
                  <a:schemeClr val="tx2">
                    <a:lumMod val="50000"/>
                  </a:schemeClr>
                </a:solidFill>
              </a:rPr>
              <a:t>გრძელვადიან აქტივებს </a:t>
            </a:r>
            <a:r>
              <a:rPr lang="en-GB" sz="2100" dirty="0" smtClean="0">
                <a:solidFill>
                  <a:schemeClr val="tx2">
                    <a:lumMod val="50000"/>
                  </a:schemeClr>
                </a:solidFill>
              </a:rPr>
              <a:t>+ </a:t>
            </a:r>
            <a:r>
              <a:rPr lang="ka-GE" sz="2100" dirty="0" smtClean="0">
                <a:solidFill>
                  <a:schemeClr val="tx2">
                    <a:lumMod val="50000"/>
                  </a:schemeClr>
                </a:solidFill>
              </a:rPr>
              <a:t>მიმდინარე აქტივები</a:t>
            </a:r>
            <a:r>
              <a:rPr lang="en-GB" sz="2100" dirty="0" smtClean="0">
                <a:solidFill>
                  <a:schemeClr val="tx2">
                    <a:lumMod val="50000"/>
                  </a:schemeClr>
                </a:solidFill>
              </a:rPr>
              <a:t>) </a:t>
            </a:r>
            <a:r>
              <a:rPr lang="en-GB" sz="2100" dirty="0">
                <a:solidFill>
                  <a:schemeClr val="tx2">
                    <a:lumMod val="50000"/>
                  </a:schemeClr>
                </a:solidFill>
              </a:rPr>
              <a:t>x 2%</a:t>
            </a:r>
          </a:p>
          <a:p>
            <a:pPr algn="just"/>
            <a:r>
              <a:rPr lang="ka-GE" sz="2100" dirty="0" smtClean="0"/>
              <a:t>მაგალითად: </a:t>
            </a:r>
            <a:r>
              <a:rPr lang="ka-GE" sz="2100" dirty="0"/>
              <a:t>სავაჭრო ორგანიზაციისთვის, ჩვეულებრივ, </a:t>
            </a:r>
            <a:r>
              <a:rPr lang="ka-GE" sz="2100" dirty="0" smtClean="0"/>
              <a:t>მოგება დაბეგვრამდე იქნება </a:t>
            </a:r>
            <a:r>
              <a:rPr lang="ka-GE" sz="2100" dirty="0"/>
              <a:t>საორიენტაციო მაჩვენებელი; საინვესტიციო ქონების კომპანიებისთვის, </a:t>
            </a:r>
            <a:r>
              <a:rPr lang="ka-GE" sz="2100" dirty="0" smtClean="0"/>
              <a:t>სავარაუდოდ, </a:t>
            </a:r>
            <a:r>
              <a:rPr lang="ka-GE" sz="2100" dirty="0"/>
              <a:t>ყველაზე შესაფერისი </a:t>
            </a:r>
            <a:r>
              <a:rPr lang="ka-GE" sz="2100" dirty="0" smtClean="0"/>
              <a:t>იქნება აქტივების საერთო თანხის გამოყენება</a:t>
            </a:r>
            <a:r>
              <a:rPr lang="en-GB" sz="2100" dirty="0" smtClean="0"/>
              <a:t>. </a:t>
            </a:r>
            <a:endParaRPr lang="en-GB" sz="2100" dirty="0"/>
          </a:p>
          <a:p>
            <a:pPr algn="just"/>
            <a:r>
              <a:rPr lang="ka-GE" sz="2100" u="sng" dirty="0" smtClean="0"/>
              <a:t>მნიშვნელოვანია</a:t>
            </a:r>
            <a:r>
              <a:rPr lang="ka-GE" sz="2100" dirty="0" smtClean="0"/>
              <a:t> ამის დასაბუთება</a:t>
            </a:r>
            <a:r>
              <a:rPr lang="en-GB" sz="2100" dirty="0" smtClean="0"/>
              <a:t>.</a:t>
            </a:r>
            <a:endParaRPr lang="en-GB" sz="21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904288" cy="887819"/>
          </a:xfrm>
        </p:spPr>
        <p:txBody>
          <a:bodyPr>
            <a:noAutofit/>
          </a:bodyPr>
          <a:lstStyle/>
          <a:p>
            <a:r>
              <a:rPr lang="en-GB" dirty="0"/>
              <a:t>Ac13</a:t>
            </a:r>
            <a:br>
              <a:rPr lang="en-GB" dirty="0"/>
            </a:br>
            <a:r>
              <a:rPr lang="ka-GE" sz="2500" dirty="0" smtClean="0"/>
              <a:t>არსებითობა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45</a:t>
            </a:fld>
            <a:endParaRPr lang="en-GB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en-GB" sz="2100" dirty="0"/>
              <a:t>HAT </a:t>
            </a:r>
            <a:r>
              <a:rPr lang="ka-GE" sz="2100" dirty="0"/>
              <a:t>გირჩევთ, </a:t>
            </a:r>
            <a:r>
              <a:rPr lang="ka-GE" sz="2100" dirty="0" smtClean="0"/>
              <a:t>ამოიღოთ </a:t>
            </a:r>
            <a:r>
              <a:rPr lang="ka-GE" sz="2100" dirty="0"/>
              <a:t>ნებისმიერი დიდი ან უჩვეულო </a:t>
            </a:r>
            <a:r>
              <a:rPr lang="ka-GE" sz="2100" dirty="0" smtClean="0"/>
              <a:t>ციფრი (მაჩვენებელი), </a:t>
            </a:r>
            <a:r>
              <a:rPr lang="ka-GE" sz="2100" dirty="0"/>
              <a:t>რათა თავიდან </a:t>
            </a:r>
            <a:r>
              <a:rPr lang="ka-GE" sz="2100" dirty="0" smtClean="0"/>
              <a:t>აიცილოთ არსებითობის გაყალბება</a:t>
            </a:r>
            <a:endParaRPr lang="en-GB" sz="2100" dirty="0"/>
          </a:p>
          <a:p>
            <a:pPr algn="just"/>
            <a:r>
              <a:rPr lang="ka-GE" sz="2100" dirty="0" smtClean="0"/>
              <a:t>არსებითობის მაჩვენებელი უნდა </a:t>
            </a:r>
            <a:r>
              <a:rPr lang="ka-GE" sz="2100" dirty="0"/>
              <a:t>იყოს </a:t>
            </a:r>
            <a:r>
              <a:rPr lang="ka-GE" sz="2100" dirty="0" smtClean="0"/>
              <a:t>უარყოფილი, </a:t>
            </a:r>
            <a:r>
              <a:rPr lang="ka-GE" sz="2100" dirty="0"/>
              <a:t>თუ </a:t>
            </a:r>
            <a:r>
              <a:rPr lang="en-GB" sz="2100" dirty="0" smtClean="0"/>
              <a:t>A.E.P</a:t>
            </a:r>
            <a:r>
              <a:rPr lang="ka-GE" sz="2100" dirty="0" smtClean="0"/>
              <a:t>-ის </a:t>
            </a:r>
            <a:r>
              <a:rPr lang="ka-GE" sz="2100" dirty="0"/>
              <a:t>მიერ არასათანადოდ </a:t>
            </a:r>
            <a:r>
              <a:rPr lang="ka-GE" sz="2100" dirty="0" smtClean="0"/>
              <a:t>მიიჩნევა</a:t>
            </a:r>
            <a:endParaRPr lang="en-GB" sz="2100" dirty="0"/>
          </a:p>
          <a:p>
            <a:pPr algn="just"/>
            <a:r>
              <a:rPr lang="ka-GE" sz="2100" dirty="0"/>
              <a:t>ეს </a:t>
            </a:r>
            <a:r>
              <a:rPr lang="ka-GE" sz="2100" dirty="0" smtClean="0"/>
              <a:t>მაჩვენებელი შედის</a:t>
            </a:r>
            <a:r>
              <a:rPr lang="ka-GE" sz="2100" dirty="0"/>
              <a:t>, როგორც მნიშვნელი, ჩვენი </a:t>
            </a:r>
            <a:r>
              <a:rPr lang="ka-GE" sz="2100" dirty="0" smtClean="0"/>
              <a:t>ნიმუშის შერჩევითი </a:t>
            </a:r>
            <a:r>
              <a:rPr lang="ka-GE" sz="2100" dirty="0"/>
              <a:t>ზომის </a:t>
            </a:r>
            <a:r>
              <a:rPr lang="ka-GE" sz="2100" dirty="0" smtClean="0"/>
              <a:t>ძირითად ფორმულაში</a:t>
            </a:r>
            <a:endParaRPr lang="en-GB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84200" y="380941"/>
            <a:ext cx="9760272" cy="959827"/>
          </a:xfrm>
        </p:spPr>
        <p:txBody>
          <a:bodyPr>
            <a:noAutofit/>
          </a:bodyPr>
          <a:lstStyle/>
          <a:p>
            <a:r>
              <a:rPr lang="en-GB" dirty="0"/>
              <a:t>Ac13</a:t>
            </a:r>
            <a:br>
              <a:rPr lang="en-GB" dirty="0"/>
            </a:br>
            <a:r>
              <a:rPr lang="ka-GE" sz="2500" dirty="0" smtClean="0"/>
              <a:t>სამუშაო არსებითობა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1DD26-54F7-4B79-8D29-5542F94BAE9D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type="body" sz="quarter" idx="11"/>
          </p:nvPr>
        </p:nvSpPr>
        <p:spPr>
          <a:xfrm>
            <a:off x="3503712" y="1600200"/>
            <a:ext cx="7977088" cy="4318000"/>
          </a:xfrm>
        </p:spPr>
        <p:txBody>
          <a:bodyPr>
            <a:normAutofit/>
          </a:bodyPr>
          <a:lstStyle/>
          <a:p>
            <a:pPr algn="just"/>
            <a:r>
              <a:rPr lang="ka-GE" sz="2100" dirty="0" smtClean="0"/>
              <a:t>არსებითობა გადამწყვეტი მომენტია და </a:t>
            </a:r>
            <a:r>
              <a:rPr lang="ka-GE" sz="2100" dirty="0"/>
              <a:t>აუდიტორებს სჭირდებათ ბუფერული </a:t>
            </a:r>
            <a:r>
              <a:rPr lang="ka-GE" sz="2100" dirty="0" smtClean="0"/>
              <a:t>ზონა</a:t>
            </a:r>
            <a:endParaRPr lang="en-GB" sz="2100" dirty="0"/>
          </a:p>
          <a:p>
            <a:pPr algn="just"/>
            <a:r>
              <a:rPr lang="ka-GE" sz="2100" dirty="0"/>
              <a:t>ამრიგად, </a:t>
            </a:r>
            <a:r>
              <a:rPr lang="ka-GE" sz="2100" dirty="0" smtClean="0"/>
              <a:t>„სამუშაო არსებითობა“ შემოტანილი იქნა ასს </a:t>
            </a:r>
            <a:r>
              <a:rPr lang="en-GB" sz="2100" dirty="0" smtClean="0"/>
              <a:t>320</a:t>
            </a:r>
            <a:r>
              <a:rPr lang="ka-GE" sz="2100" dirty="0" smtClean="0"/>
              <a:t>-ში</a:t>
            </a:r>
            <a:r>
              <a:rPr lang="en-GB" sz="2100" dirty="0" smtClean="0"/>
              <a:t> </a:t>
            </a:r>
            <a:r>
              <a:rPr lang="en-GB" sz="2100" dirty="0"/>
              <a:t>(</a:t>
            </a:r>
            <a:r>
              <a:rPr lang="ka-GE" sz="2100" dirty="0" smtClean="0"/>
              <a:t>განახლებული)</a:t>
            </a:r>
            <a:endParaRPr lang="en-GB" sz="2100" dirty="0"/>
          </a:p>
          <a:p>
            <a:pPr algn="just"/>
            <a:r>
              <a:rPr lang="ka-GE" sz="2100" dirty="0" smtClean="0"/>
              <a:t>იგი უნდა </a:t>
            </a:r>
            <a:r>
              <a:rPr lang="ka-GE" sz="2100" dirty="0"/>
              <a:t>იყოს </a:t>
            </a:r>
            <a:r>
              <a:rPr lang="ka-GE" sz="2100" dirty="0" smtClean="0"/>
              <a:t>არსებითობაზე ნაკლები</a:t>
            </a:r>
            <a:endParaRPr lang="en-GB" sz="2100" dirty="0"/>
          </a:p>
          <a:p>
            <a:pPr algn="just"/>
            <a:r>
              <a:rPr lang="ka-GE" sz="2100" dirty="0"/>
              <a:t>დაბალი რისკის მქონე </a:t>
            </a:r>
            <a:r>
              <a:rPr lang="ka-GE" sz="2100" dirty="0" smtClean="0"/>
              <a:t>სფეროებისთვის </a:t>
            </a:r>
            <a:r>
              <a:rPr lang="en-GB" sz="2100" dirty="0" smtClean="0"/>
              <a:t>HAT </a:t>
            </a:r>
            <a:r>
              <a:rPr lang="ka-GE" sz="2100" dirty="0" smtClean="0"/>
              <a:t>ადგენს მას როგორც არსებითობის 75%, საშუალოსთვის - 62.5%, მაღალისთვის - 50%, </a:t>
            </a:r>
            <a:r>
              <a:rPr lang="ka-GE" sz="2100" dirty="0"/>
              <a:t>უფრო დაბალი </a:t>
            </a:r>
            <a:r>
              <a:rPr lang="ka-GE" sz="2100" dirty="0" smtClean="0"/>
              <a:t>მაჩვენებლები გამოიყენება სუსტი სფეროებისთვის/ინფორმაციის გამჟღავნებისას</a:t>
            </a:r>
            <a:endParaRPr lang="en-GB" sz="2100" dirty="0"/>
          </a:p>
        </p:txBody>
      </p:sp>
      <p:pic>
        <p:nvPicPr>
          <p:cNvPr id="8" name="Content Placeholder 7" descr="mountain-view-001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99362" y="1484313"/>
            <a:ext cx="2913063" cy="4433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5054600" cy="856709"/>
          </a:xfrm>
        </p:spPr>
        <p:txBody>
          <a:bodyPr/>
          <a:lstStyle/>
          <a:p>
            <a:r>
              <a:rPr lang="en-GB" dirty="0"/>
              <a:t>Ac13</a:t>
            </a:r>
            <a:br>
              <a:rPr lang="en-GB" dirty="0"/>
            </a:br>
            <a:r>
              <a:rPr lang="ka-GE" sz="2500" dirty="0" smtClean="0"/>
              <a:t>არსებითობა</a:t>
            </a:r>
            <a:endParaRPr lang="en-GB" sz="25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6A7406-755A-49ED-AA1C-FC69213E14FB}" type="slidenum">
              <a:rPr lang="en-GB" smtClean="0"/>
              <a:pPr>
                <a:defRPr/>
              </a:pPr>
              <a:t>47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>
          <a:xfrm>
            <a:off x="911424" y="1628800"/>
            <a:ext cx="5109592" cy="4318000"/>
          </a:xfrm>
        </p:spPr>
        <p:txBody>
          <a:bodyPr/>
          <a:lstStyle/>
          <a:p>
            <a:pPr algn="just"/>
            <a:r>
              <a:rPr lang="ka-GE" sz="2100" dirty="0" smtClean="0"/>
              <a:t>არსებითობა</a:t>
            </a:r>
            <a:r>
              <a:rPr lang="en-GB" sz="2100" dirty="0" smtClean="0"/>
              <a:t>:</a:t>
            </a:r>
            <a:endParaRPr lang="en-GB" sz="2100" dirty="0"/>
          </a:p>
          <a:p>
            <a:pPr lvl="1" algn="just"/>
            <a:r>
              <a:rPr lang="ka-GE" sz="2100" dirty="0"/>
              <a:t>შეცდომების მაქსიმალური </a:t>
            </a:r>
            <a:r>
              <a:rPr lang="ka-GE" sz="2100" dirty="0" smtClean="0"/>
              <a:t>აგრეგირებული ღირებულება</a:t>
            </a:r>
            <a:r>
              <a:rPr lang="ka-GE" sz="2100" dirty="0"/>
              <a:t>, რომელიც შეიძლება იყოს ფინანსურ ანგარიშგებაში, სანამ </a:t>
            </a:r>
            <a:r>
              <a:rPr lang="ka-GE" sz="2100" dirty="0" smtClean="0"/>
              <a:t>ისინი გამოიწვევენ შეცდომაში შეყვანას</a:t>
            </a:r>
            <a:endParaRPr lang="en-GB" sz="2100" dirty="0"/>
          </a:p>
          <a:p>
            <a:pPr lvl="1" algn="just"/>
            <a:r>
              <a:rPr lang="ka-GE" sz="2100" dirty="0"/>
              <a:t>გამოიყენება </a:t>
            </a:r>
            <a:r>
              <a:rPr lang="ka-GE" sz="2100" dirty="0" smtClean="0"/>
              <a:t>ნიმუშის </a:t>
            </a:r>
            <a:r>
              <a:rPr lang="ka-GE" sz="2100" dirty="0"/>
              <a:t>ზომის გაანგარიშებისას</a:t>
            </a:r>
            <a:endParaRPr lang="en-GB" sz="21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6528048" y="1628800"/>
            <a:ext cx="4761408" cy="4433888"/>
          </a:xfrm>
          <a:prstGeom prst="rect">
            <a:avLst/>
          </a:prstGeom>
        </p:spPr>
        <p:txBody>
          <a:bodyPr/>
          <a:lstStyle/>
          <a:p>
            <a:pPr algn="just">
              <a:buClr>
                <a:schemeClr val="accent6"/>
              </a:buClr>
            </a:pPr>
            <a:r>
              <a:rPr lang="ka-GE" sz="2100" dirty="0" smtClean="0">
                <a:solidFill>
                  <a:schemeClr val="accent1"/>
                </a:solidFill>
              </a:rPr>
              <a:t>სამუშაო არსებითობა</a:t>
            </a:r>
            <a:r>
              <a:rPr lang="en-GB" sz="2100" dirty="0" smtClean="0">
                <a:solidFill>
                  <a:schemeClr val="accent1"/>
                </a:solidFill>
              </a:rPr>
              <a:t>:</a:t>
            </a:r>
            <a:endParaRPr lang="en-GB" sz="2100" dirty="0">
              <a:solidFill>
                <a:schemeClr val="accent1"/>
              </a:solidFill>
            </a:endParaRPr>
          </a:p>
          <a:p>
            <a:pPr lvl="1" algn="just">
              <a:buClr>
                <a:schemeClr val="accent6"/>
              </a:buClr>
            </a:pPr>
            <a:r>
              <a:rPr lang="ka-GE" sz="2100" dirty="0">
                <a:solidFill>
                  <a:schemeClr val="tx2">
                    <a:lumMod val="50000"/>
                  </a:schemeClr>
                </a:solidFill>
              </a:rPr>
              <a:t>ამის ზემოთ </a:t>
            </a:r>
            <a:r>
              <a:rPr lang="ka-GE" sz="2100" dirty="0" smtClean="0">
                <a:solidFill>
                  <a:schemeClr val="tx2">
                    <a:lumMod val="50000"/>
                  </a:schemeClr>
                </a:solidFill>
              </a:rPr>
              <a:t>არსებული ფინანსური </a:t>
            </a:r>
            <a:r>
              <a:rPr lang="ka-GE" sz="2100" dirty="0">
                <a:solidFill>
                  <a:schemeClr val="tx2">
                    <a:lumMod val="50000"/>
                  </a:schemeClr>
                </a:solidFill>
              </a:rPr>
              <a:t>ანგარიშგების ყველა ელემენტი უნდა </a:t>
            </a:r>
            <a:r>
              <a:rPr lang="ka-GE" sz="2100" dirty="0" smtClean="0">
                <a:solidFill>
                  <a:schemeClr val="tx2">
                    <a:lumMod val="50000"/>
                  </a:schemeClr>
                </a:solidFill>
              </a:rPr>
              <a:t>განიხილებოდეს</a:t>
            </a:r>
            <a:endParaRPr lang="en-GB" sz="2100" dirty="0">
              <a:solidFill>
                <a:schemeClr val="tx2">
                  <a:lumMod val="50000"/>
                </a:schemeClr>
              </a:solidFill>
            </a:endParaRPr>
          </a:p>
          <a:p>
            <a:pPr lvl="1" algn="just">
              <a:buClr>
                <a:schemeClr val="accent6"/>
              </a:buClr>
            </a:pPr>
            <a:r>
              <a:rPr lang="ka-GE" sz="2100" dirty="0" smtClean="0">
                <a:solidFill>
                  <a:schemeClr val="tx2">
                    <a:lumMod val="50000"/>
                  </a:schemeClr>
                </a:solidFill>
              </a:rPr>
              <a:t>შერჩევით ერთობლიობაში ამის </a:t>
            </a:r>
            <a:r>
              <a:rPr lang="ka-GE" sz="2100" dirty="0">
                <a:solidFill>
                  <a:schemeClr val="tx2">
                    <a:lumMod val="50000"/>
                  </a:schemeClr>
                </a:solidFill>
              </a:rPr>
              <a:t>ზემოთ </a:t>
            </a:r>
            <a:r>
              <a:rPr lang="ka-GE" sz="2100" dirty="0" smtClean="0">
                <a:solidFill>
                  <a:schemeClr val="tx2">
                    <a:lumMod val="50000"/>
                  </a:schemeClr>
                </a:solidFill>
              </a:rPr>
              <a:t>მოცემული ყველა </a:t>
            </a:r>
            <a:r>
              <a:rPr lang="ka-GE" sz="2100" dirty="0">
                <a:solidFill>
                  <a:schemeClr val="tx2">
                    <a:lumMod val="50000"/>
                  </a:schemeClr>
                </a:solidFill>
              </a:rPr>
              <a:t>ელემენტი </a:t>
            </a:r>
            <a:r>
              <a:rPr lang="ka-GE" sz="2100" dirty="0" smtClean="0">
                <a:solidFill>
                  <a:schemeClr val="tx2">
                    <a:lumMod val="50000"/>
                  </a:schemeClr>
                </a:solidFill>
              </a:rPr>
              <a:t>შეტანილი უნდა იყოს ნიმუშში</a:t>
            </a:r>
            <a:endParaRPr lang="en-GB" sz="2100" dirty="0">
              <a:solidFill>
                <a:schemeClr val="tx2">
                  <a:lumMod val="50000"/>
                </a:schemeClr>
              </a:solidFill>
            </a:endParaRPr>
          </a:p>
          <a:p>
            <a:pPr lvl="1" algn="just">
              <a:buClr>
                <a:schemeClr val="accent6"/>
              </a:buClr>
            </a:pPr>
            <a:r>
              <a:rPr lang="ka-GE" sz="2100" dirty="0" smtClean="0">
                <a:solidFill>
                  <a:schemeClr val="tx2">
                    <a:lumMod val="50000"/>
                  </a:schemeClr>
                </a:solidFill>
              </a:rPr>
              <a:t>დაუკორექტირებელი შეცდომების ჯამი </a:t>
            </a:r>
            <a:r>
              <a:rPr lang="ka-GE" sz="2100" dirty="0">
                <a:solidFill>
                  <a:schemeClr val="tx2">
                    <a:lumMod val="50000"/>
                  </a:schemeClr>
                </a:solidFill>
              </a:rPr>
              <a:t>არ უნდა აღემატებოდეს ამ დონეს</a:t>
            </a:r>
            <a:endParaRPr lang="en-GB" sz="21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5466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8320112" cy="959827"/>
          </a:xfrm>
        </p:spPr>
        <p:txBody>
          <a:bodyPr>
            <a:noAutofit/>
          </a:bodyPr>
          <a:lstStyle/>
          <a:p>
            <a:r>
              <a:rPr lang="en-GB" dirty="0"/>
              <a:t>Ac14</a:t>
            </a:r>
            <a:br>
              <a:rPr lang="en-GB" dirty="0"/>
            </a:br>
            <a:r>
              <a:rPr lang="ka-GE" sz="2500" dirty="0" smtClean="0"/>
              <a:t>დავალებათა გეგმა</a:t>
            </a:r>
            <a:endParaRPr lang="en-GB" sz="25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6A7406-755A-49ED-AA1C-FC69213E14FB}" type="slidenum">
              <a:rPr lang="en-GB" smtClean="0"/>
              <a:pPr>
                <a:defRPr/>
              </a:pPr>
              <a:t>48</a:t>
            </a:fld>
            <a:endParaRPr lang="en-GB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quarter" idx="11"/>
          </p:nvPr>
        </p:nvSpPr>
        <p:spPr>
          <a:xfrm>
            <a:off x="914400" y="1600200"/>
            <a:ext cx="7701880" cy="4318000"/>
          </a:xfrm>
        </p:spPr>
        <p:txBody>
          <a:bodyPr>
            <a:normAutofit/>
          </a:bodyPr>
          <a:lstStyle/>
          <a:p>
            <a:pPr algn="just"/>
            <a:r>
              <a:rPr lang="ka-GE" sz="2100" dirty="0"/>
              <a:t>აჯამებს დაგეგმვის პროცესში გამოვლენილ მნიშვნელოვან საკითხებს და როგორ </a:t>
            </a:r>
            <a:r>
              <a:rPr lang="ka-GE" sz="2100" dirty="0" smtClean="0"/>
              <a:t>მოხდება მათი მოგვარება</a:t>
            </a:r>
            <a:endParaRPr lang="en-GB" sz="2100" dirty="0"/>
          </a:p>
          <a:p>
            <a:pPr algn="just"/>
            <a:r>
              <a:rPr lang="ka-GE" sz="2100" dirty="0" smtClean="0"/>
              <a:t>იძლევა დავალებათა შემსრულებელი გუნდისთვის </a:t>
            </a:r>
            <a:r>
              <a:rPr lang="ka-GE" sz="2100" dirty="0"/>
              <a:t>და სხვა ნებისმიერი </a:t>
            </a:r>
            <a:r>
              <a:rPr lang="ka-GE" sz="2100" dirty="0" smtClean="0"/>
              <a:t>მიმომხილველისთვის დაგეგმვის მოკლე მიმოხილვას</a:t>
            </a:r>
            <a:endParaRPr lang="en-GB" sz="2100" dirty="0"/>
          </a:p>
          <a:p>
            <a:pPr algn="just"/>
            <a:r>
              <a:rPr lang="ka-GE" sz="2100" dirty="0" smtClean="0"/>
              <a:t>დავალებათა </a:t>
            </a:r>
            <a:r>
              <a:rPr lang="ka-GE" sz="2100" dirty="0"/>
              <a:t>გეგმა გამოიყენება </a:t>
            </a:r>
            <a:r>
              <a:rPr lang="ka-GE" sz="2100" dirty="0" smtClean="0"/>
              <a:t>დაგეგმვასთან დაკავშირებული მთავარი საკითხების დასაბუთებლად</a:t>
            </a:r>
            <a:endParaRPr lang="en-GB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358351583"/>
              </p:ext>
            </p:extLst>
          </p:nvPr>
        </p:nvGraphicFramePr>
        <p:xfrm>
          <a:off x="8616280" y="1600200"/>
          <a:ext cx="3322637" cy="4433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99914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84200" y="380941"/>
            <a:ext cx="5054600" cy="441211"/>
          </a:xfrm>
        </p:spPr>
        <p:txBody>
          <a:bodyPr/>
          <a:lstStyle/>
          <a:p>
            <a:r>
              <a:rPr lang="ka-GE" sz="2500" dirty="0" smtClean="0"/>
              <a:t>გამჭოლი ტესტები</a:t>
            </a:r>
            <a:endParaRPr lang="en-GB" sz="25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49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a-GE" sz="2100" dirty="0" smtClean="0"/>
              <a:t>მიზანია, დაადასტუროს, რომ </a:t>
            </a:r>
            <a:r>
              <a:rPr lang="ka-GE" sz="2100" dirty="0"/>
              <a:t>სისტემები ფუნქციონირებს </a:t>
            </a:r>
            <a:r>
              <a:rPr lang="ka-GE" sz="2100" dirty="0" smtClean="0"/>
              <a:t>ისე როგორც დასაბუთებულია მუდმივ ფაილში</a:t>
            </a:r>
            <a:endParaRPr lang="en-GB" sz="2100" dirty="0"/>
          </a:p>
          <a:p>
            <a:r>
              <a:rPr lang="ka-GE" sz="2100" dirty="0"/>
              <a:t>ჩვეულებრივ უნდა ჩატარდეს </a:t>
            </a:r>
            <a:r>
              <a:rPr lang="ka-GE" sz="2100" dirty="0" smtClean="0"/>
              <a:t>ყველა არსებითი ოპერაციის ციკლისთვის</a:t>
            </a:r>
            <a:r>
              <a:rPr lang="en-GB" sz="2100" dirty="0" smtClean="0"/>
              <a:t>:</a:t>
            </a:r>
            <a:endParaRPr lang="en-GB" sz="2100" dirty="0"/>
          </a:p>
          <a:p>
            <a:pPr lvl="1"/>
            <a:r>
              <a:rPr lang="ka-GE" sz="2100" dirty="0" smtClean="0"/>
              <a:t>სხვადასხვა მდებარეობის გავლენა</a:t>
            </a:r>
            <a:endParaRPr lang="en-GB" sz="2100" dirty="0"/>
          </a:p>
          <a:p>
            <a:pPr lvl="1"/>
            <a:r>
              <a:rPr lang="ka-GE" sz="2100" dirty="0" smtClean="0"/>
              <a:t>ცვალებადი სისტემების გავლენა</a:t>
            </a:r>
            <a:endParaRPr lang="en-GB" sz="2100" dirty="0" smtClean="0"/>
          </a:p>
          <a:p>
            <a:pPr lvl="1"/>
            <a:r>
              <a:rPr lang="ka-GE" sz="2100" dirty="0"/>
              <a:t>როდის შეიძლება დაგჭირდეთ </a:t>
            </a:r>
            <a:r>
              <a:rPr lang="ka-GE" sz="2100" dirty="0" smtClean="0"/>
              <a:t>გამჭოლი ტესტი</a:t>
            </a: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1752271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6159872" cy="926472"/>
          </a:xfrm>
        </p:spPr>
        <p:txBody>
          <a:bodyPr/>
          <a:lstStyle/>
          <a:p>
            <a:r>
              <a:rPr lang="ka-GE" dirty="0" smtClean="0"/>
              <a:t>სახელმძღვანელოს წინაპირობა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E51-F160-4EA0-AFBD-008CC1C58135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21507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100" dirty="0" smtClean="0"/>
              <a:t>HAT-</a:t>
            </a:r>
            <a:r>
              <a:rPr lang="ka-GE" sz="2100" dirty="0" smtClean="0"/>
              <a:t>ის </a:t>
            </a:r>
            <a:r>
              <a:rPr lang="ka-GE" sz="2100" dirty="0"/>
              <a:t>მეთოდოლოგია ხელმისაწვდომია </a:t>
            </a:r>
            <a:r>
              <a:rPr lang="en-GB" sz="2100" dirty="0"/>
              <a:t>Word </a:t>
            </a:r>
            <a:r>
              <a:rPr lang="ka-GE" sz="2100" dirty="0"/>
              <a:t>და </a:t>
            </a:r>
            <a:r>
              <a:rPr lang="en-GB" sz="2100" dirty="0"/>
              <a:t>Excel </a:t>
            </a:r>
            <a:r>
              <a:rPr lang="ka-GE" sz="2100" dirty="0"/>
              <a:t>ფორმატებში</a:t>
            </a:r>
            <a:r>
              <a:rPr lang="en-GB" sz="2100" dirty="0" smtClean="0"/>
              <a:t>.</a:t>
            </a:r>
            <a:endParaRPr lang="en-GB" sz="2100" dirty="0"/>
          </a:p>
          <a:p>
            <a:pPr algn="just"/>
            <a:r>
              <a:rPr lang="ka-GE" sz="2100" dirty="0"/>
              <a:t>ეს </a:t>
            </a:r>
            <a:r>
              <a:rPr lang="ka-GE" sz="2100" dirty="0" smtClean="0"/>
              <a:t>აადვილებს ეკრანზე ფორმების შევსებას, </a:t>
            </a:r>
            <a:r>
              <a:rPr lang="ka-GE" sz="2100" dirty="0"/>
              <a:t>რომლებიც შემდეგ </a:t>
            </a:r>
            <a:r>
              <a:rPr lang="ka-GE" sz="2100" dirty="0" smtClean="0"/>
              <a:t>დაიბეჭდება და შეიქმნება ქაღალდის ფაილი.</a:t>
            </a:r>
            <a:endParaRPr lang="en-GB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84200" y="380941"/>
            <a:ext cx="5054600" cy="441211"/>
          </a:xfrm>
        </p:spPr>
        <p:txBody>
          <a:bodyPr/>
          <a:lstStyle/>
          <a:p>
            <a:r>
              <a:rPr lang="ka-GE" sz="2500" dirty="0" smtClean="0"/>
              <a:t>დეტალური სამუშაო</a:t>
            </a:r>
            <a:endParaRPr lang="en-GB" sz="25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50</a:t>
            </a:fld>
            <a:endParaRPr lang="en-GB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14136546"/>
              </p:ext>
            </p:extLst>
          </p:nvPr>
        </p:nvGraphicFramePr>
        <p:xfrm>
          <a:off x="1620866" y="1362066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638844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328224" cy="441211"/>
          </a:xfrm>
        </p:spPr>
        <p:txBody>
          <a:bodyPr/>
          <a:lstStyle/>
          <a:p>
            <a:r>
              <a:rPr lang="ka-GE" sz="2500" dirty="0" smtClean="0"/>
              <a:t>აუდიტორული პროგრამების მორგება</a:t>
            </a:r>
            <a:endParaRPr lang="en-GB" sz="25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51</a:t>
            </a:fld>
            <a:endParaRPr lang="en-GB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ka-GE" sz="2100" dirty="0"/>
              <a:t>ამ </a:t>
            </a:r>
            <a:r>
              <a:rPr lang="ka-GE" sz="2100" dirty="0" smtClean="0"/>
              <a:t>ეტაპზე უნდა მოხდეს </a:t>
            </a:r>
            <a:r>
              <a:rPr lang="ka-GE" sz="2100" dirty="0"/>
              <a:t>სამუშაო </a:t>
            </a:r>
            <a:r>
              <a:rPr lang="ka-GE" sz="2100" dirty="0" smtClean="0"/>
              <a:t>პროგრამების მორგება</a:t>
            </a:r>
            <a:endParaRPr lang="en-GB" sz="2100" dirty="0"/>
          </a:p>
          <a:p>
            <a:r>
              <a:rPr lang="ka-GE" sz="2100" dirty="0"/>
              <a:t>ეს საშუალებას </a:t>
            </a:r>
            <a:r>
              <a:rPr lang="ka-GE" sz="2100" dirty="0" smtClean="0"/>
              <a:t>იძლევა, </a:t>
            </a:r>
            <a:r>
              <a:rPr lang="ka-GE" sz="2100" dirty="0"/>
              <a:t>შესრულებული </a:t>
            </a:r>
            <a:r>
              <a:rPr lang="ka-GE" sz="2100" dirty="0" smtClean="0"/>
              <a:t>სამუშაო ორიენტირებული იყოს იმაზე</a:t>
            </a:r>
            <a:r>
              <a:rPr lang="ka-GE" sz="2100" dirty="0"/>
              <a:t>, </a:t>
            </a:r>
            <a:r>
              <a:rPr lang="ka-GE" sz="2100" dirty="0" smtClean="0"/>
              <a:t>რაც </a:t>
            </a:r>
            <a:r>
              <a:rPr lang="en-GB" sz="2100" dirty="0"/>
              <a:t>A.E.P</a:t>
            </a:r>
            <a:r>
              <a:rPr lang="en-GB" sz="2100" dirty="0" smtClean="0"/>
              <a:t>.</a:t>
            </a:r>
            <a:r>
              <a:rPr lang="ka-GE" sz="2100" dirty="0" smtClean="0"/>
              <a:t>-ს</a:t>
            </a:r>
            <a:r>
              <a:rPr lang="en-GB" sz="2100" dirty="0" smtClean="0"/>
              <a:t> </a:t>
            </a:r>
            <a:r>
              <a:rPr lang="ka-GE" sz="2100" dirty="0"/>
              <a:t>სურს (და ამით </a:t>
            </a:r>
            <a:r>
              <a:rPr lang="ka-GE" sz="2100" dirty="0" smtClean="0"/>
              <a:t>შემცირდებაზედმეტი სამუშაო)</a:t>
            </a:r>
            <a:endParaRPr lang="en-GB" sz="2100" dirty="0"/>
          </a:p>
          <a:p>
            <a:r>
              <a:rPr lang="ka-GE" sz="2100" dirty="0" smtClean="0"/>
              <a:t>მორგების ფაქტი (საფუძველი) დასაბუთებულია </a:t>
            </a:r>
            <a:r>
              <a:rPr lang="en-GB" sz="2100" dirty="0" smtClean="0"/>
              <a:t>Ac14</a:t>
            </a:r>
            <a:r>
              <a:rPr lang="ka-GE" sz="2100" dirty="0" smtClean="0"/>
              <a:t>-ში</a:t>
            </a:r>
            <a:endParaRPr lang="en-GB" sz="2100" dirty="0"/>
          </a:p>
          <a:p>
            <a:r>
              <a:rPr lang="en-GB" sz="2100" dirty="0"/>
              <a:t>HAT </a:t>
            </a:r>
            <a:r>
              <a:rPr lang="ka-GE" sz="2100" dirty="0"/>
              <a:t>აუდიტის სახელმძღვანელო მოიცავს მხოლოდ </a:t>
            </a:r>
            <a:r>
              <a:rPr lang="ka-GE" sz="2100" dirty="0" smtClean="0"/>
              <a:t>ძირითად და ოპერაციების ტესტირებების აუდიტორულ </a:t>
            </a:r>
            <a:r>
              <a:rPr lang="ka-GE" sz="2100" dirty="0"/>
              <a:t>პროგრამებს (არ არსებობს პროგრამები, რომლებიც კონტროლზე დაფუძნებულ აუდიტს ეხება</a:t>
            </a:r>
            <a:r>
              <a:rPr lang="ka-GE" sz="2100" dirty="0" smtClean="0"/>
              <a:t>)</a:t>
            </a:r>
            <a:endParaRPr lang="en-GB" sz="2100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8752160" cy="441211"/>
          </a:xfrm>
        </p:spPr>
        <p:txBody>
          <a:bodyPr/>
          <a:lstStyle/>
          <a:p>
            <a:pPr eaLnBrk="1" hangingPunct="1"/>
            <a:r>
              <a:rPr lang="ka-GE" sz="2500" dirty="0" smtClean="0"/>
              <a:t>აუდიტორული მტკიცებები </a:t>
            </a:r>
            <a:r>
              <a:rPr lang="en-GB" sz="2500" dirty="0" smtClean="0"/>
              <a:t>- </a:t>
            </a:r>
            <a:r>
              <a:rPr lang="ka-GE" sz="2500" dirty="0" smtClean="0"/>
              <a:t>ასს </a:t>
            </a:r>
            <a:r>
              <a:rPr lang="en-GB" sz="2500" dirty="0" smtClean="0"/>
              <a:t>315</a:t>
            </a:r>
            <a:endParaRPr lang="en-GB" sz="2500" dirty="0"/>
          </a:p>
        </p:txBody>
      </p:sp>
      <p:sp>
        <p:nvSpPr>
          <p:cNvPr id="296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ka-GE" sz="2100" dirty="0" smtClean="0"/>
              <a:t>საანგარიშგებო პერიოდის ბოლოს </a:t>
            </a:r>
            <a:r>
              <a:rPr lang="ka-GE" sz="2100" dirty="0"/>
              <a:t>ანგარიშის </a:t>
            </a:r>
            <a:r>
              <a:rPr lang="ka-GE" sz="2100" dirty="0" smtClean="0"/>
              <a:t>ნაშთებისა, </a:t>
            </a:r>
            <a:r>
              <a:rPr lang="ka-GE" sz="2100" dirty="0"/>
              <a:t>და მასთან დაკავშირებული </a:t>
            </a:r>
            <a:r>
              <a:rPr lang="ka-GE" sz="2100" dirty="0" smtClean="0"/>
              <a:t>ინფორმაციის გამჟღავნების შესახებ</a:t>
            </a:r>
            <a:r>
              <a:rPr lang="en-GB" sz="2100" dirty="0" smtClean="0"/>
              <a:t>: </a:t>
            </a:r>
            <a:endParaRPr lang="en-GB" sz="2100" dirty="0"/>
          </a:p>
          <a:p>
            <a:pPr eaLnBrk="1" hangingPunct="1"/>
            <a:r>
              <a:rPr lang="ka-GE" sz="2100" dirty="0" smtClean="0"/>
              <a:t>არსებობა</a:t>
            </a:r>
            <a:endParaRPr lang="en-GB" sz="2100" dirty="0"/>
          </a:p>
          <a:p>
            <a:pPr eaLnBrk="1" hangingPunct="1"/>
            <a:r>
              <a:rPr lang="ka-GE" sz="2100" dirty="0" smtClean="0"/>
              <a:t>უფლებები და ვალდებულებები</a:t>
            </a:r>
            <a:endParaRPr lang="en-GB" sz="2100" dirty="0"/>
          </a:p>
          <a:p>
            <a:pPr eaLnBrk="1" hangingPunct="1"/>
            <a:r>
              <a:rPr lang="ka-GE" sz="2100" dirty="0" smtClean="0"/>
              <a:t>სისრულე</a:t>
            </a:r>
            <a:endParaRPr lang="en-GB" sz="2100" dirty="0"/>
          </a:p>
          <a:p>
            <a:r>
              <a:rPr lang="ka-GE" sz="2100" dirty="0"/>
              <a:t>სიზუსტე, შეფასება და </a:t>
            </a:r>
            <a:r>
              <a:rPr lang="ka-GE" sz="2100" dirty="0" smtClean="0"/>
              <a:t>განაწილება</a:t>
            </a:r>
            <a:endParaRPr lang="en-GB" sz="2100" dirty="0"/>
          </a:p>
          <a:p>
            <a:pPr eaLnBrk="1" hangingPunct="1"/>
            <a:r>
              <a:rPr lang="ka-GE" sz="2100" dirty="0" smtClean="0"/>
              <a:t>კლასიფიკაცია</a:t>
            </a:r>
            <a:endParaRPr lang="en-GB" sz="2100" dirty="0"/>
          </a:p>
          <a:p>
            <a:pPr eaLnBrk="1" hangingPunct="1"/>
            <a:r>
              <a:rPr lang="ka-GE" sz="2100" dirty="0" smtClean="0"/>
              <a:t>წარდგენა</a:t>
            </a:r>
            <a:endParaRPr lang="en-GB" sz="2100" dirty="0"/>
          </a:p>
          <a:p>
            <a:pPr eaLnBrk="1" hangingPunct="1"/>
            <a:endParaRPr lang="en-GB" dirty="0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xmlns="" id="{30C94012-5098-41BF-80C9-FB467DEDD3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850466" y="6391493"/>
            <a:ext cx="2019300" cy="379656"/>
          </a:xfrm>
        </p:spPr>
        <p:txBody>
          <a:bodyPr/>
          <a:lstStyle/>
          <a:p>
            <a:pPr defTabSz="914446" fontAlgn="auto">
              <a:spcBef>
                <a:spcPts val="0"/>
              </a:spcBef>
              <a:spcAft>
                <a:spcPts val="0"/>
              </a:spcAft>
            </a:pPr>
            <a:fld id="{37D409AB-2201-4E18-8A34-C31753AD9B06}" type="slidenum">
              <a:rPr lang="pt-BR" smtClean="0">
                <a:solidFill>
                  <a:srgbClr val="FFFFFF"/>
                </a:solidFill>
                <a:latin typeface="Calibri" panose="020F0502020204030204"/>
                <a:cs typeface="+mn-cs"/>
              </a:rPr>
              <a:pPr defTabSz="914446" fontAlgn="auto">
                <a:spcBef>
                  <a:spcPts val="0"/>
                </a:spcBef>
                <a:spcAft>
                  <a:spcPts val="0"/>
                </a:spcAft>
              </a:pPr>
              <a:t>52</a:t>
            </a:fld>
            <a:endParaRPr lang="pt-BR" dirty="0">
              <a:solidFill>
                <a:srgbClr val="FFFFFF"/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860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8608144" cy="441211"/>
          </a:xfrm>
        </p:spPr>
        <p:txBody>
          <a:bodyPr/>
          <a:lstStyle/>
          <a:p>
            <a:r>
              <a:rPr lang="ka-GE" sz="2500" dirty="0"/>
              <a:t>აუდიტორული მტკიცებები </a:t>
            </a:r>
            <a:r>
              <a:rPr lang="en-GB" sz="2500" dirty="0"/>
              <a:t>- </a:t>
            </a:r>
            <a:r>
              <a:rPr lang="ka-GE" sz="2500" dirty="0"/>
              <a:t>ასს </a:t>
            </a:r>
            <a:r>
              <a:rPr lang="en-GB" sz="2500" dirty="0"/>
              <a:t>315</a:t>
            </a:r>
          </a:p>
        </p:txBody>
      </p:sp>
      <p:sp>
        <p:nvSpPr>
          <p:cNvPr id="307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ka-GE" sz="2100" dirty="0" smtClean="0"/>
              <a:t>აუდიტს დაქვემდებარებული </a:t>
            </a:r>
            <a:r>
              <a:rPr lang="ka-GE" sz="2100" dirty="0"/>
              <a:t>პერიოდისათვის </a:t>
            </a:r>
            <a:r>
              <a:rPr lang="ka-GE" sz="2100" dirty="0" smtClean="0"/>
              <a:t>ოპერაციებისა და </a:t>
            </a:r>
            <a:r>
              <a:rPr lang="ka-GE" sz="2100" dirty="0"/>
              <a:t>მოვლენების </a:t>
            </a:r>
            <a:r>
              <a:rPr lang="ka-GE" sz="2100" dirty="0" smtClean="0"/>
              <a:t>კლასების, </a:t>
            </a:r>
            <a:r>
              <a:rPr lang="ka-GE" sz="2100" dirty="0"/>
              <a:t>და მათთან დაკავშირებული </a:t>
            </a:r>
            <a:r>
              <a:rPr lang="ka-GE" sz="2100" dirty="0" smtClean="0"/>
              <a:t>ინფორმაციის გამჟღავნების შესახებ</a:t>
            </a:r>
            <a:r>
              <a:rPr lang="en-GB" sz="2100" dirty="0" smtClean="0"/>
              <a:t>:</a:t>
            </a:r>
            <a:endParaRPr lang="en-GB" sz="2100" dirty="0"/>
          </a:p>
          <a:p>
            <a:pPr eaLnBrk="1" hangingPunct="1"/>
            <a:r>
              <a:rPr lang="ka-GE" sz="2100" dirty="0" smtClean="0"/>
              <a:t>არსებობა</a:t>
            </a:r>
            <a:endParaRPr lang="en-GB" sz="2100" dirty="0"/>
          </a:p>
          <a:p>
            <a:pPr eaLnBrk="1" hangingPunct="1"/>
            <a:r>
              <a:rPr lang="ka-GE" sz="2100" dirty="0" smtClean="0"/>
              <a:t>სისრულე</a:t>
            </a:r>
            <a:endParaRPr lang="en-GB" sz="2100" dirty="0"/>
          </a:p>
          <a:p>
            <a:pPr eaLnBrk="1" hangingPunct="1"/>
            <a:r>
              <a:rPr lang="ka-GE" sz="2100" dirty="0" smtClean="0"/>
              <a:t>სიზუსტე</a:t>
            </a:r>
            <a:endParaRPr lang="en-GB" sz="2100" dirty="0"/>
          </a:p>
          <a:p>
            <a:pPr eaLnBrk="1" hangingPunct="1"/>
            <a:r>
              <a:rPr lang="ka-GE" sz="2100" dirty="0" smtClean="0"/>
              <a:t>დროში გამიჯვნა</a:t>
            </a:r>
            <a:endParaRPr lang="en-GB" sz="2100" dirty="0"/>
          </a:p>
          <a:p>
            <a:pPr eaLnBrk="1" hangingPunct="1"/>
            <a:r>
              <a:rPr lang="ka-GE" sz="2100" dirty="0" smtClean="0"/>
              <a:t>კლასიფიკაცია</a:t>
            </a:r>
            <a:endParaRPr lang="en-GB" sz="2100" dirty="0"/>
          </a:p>
          <a:p>
            <a:pPr eaLnBrk="1" hangingPunct="1"/>
            <a:r>
              <a:rPr lang="ka-GE" sz="2100" dirty="0" smtClean="0"/>
              <a:t>წარდგენა</a:t>
            </a:r>
            <a:endParaRPr lang="en-GB" sz="2100" dirty="0"/>
          </a:p>
          <a:p>
            <a:pPr eaLnBrk="1" hangingPunct="1"/>
            <a:endParaRPr lang="en-GB" dirty="0"/>
          </a:p>
          <a:p>
            <a:pPr eaLnBrk="1" hangingPunct="1"/>
            <a:endParaRPr lang="en-GB" dirty="0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xmlns="" id="{617CF6C5-98EF-4D4C-B25F-B5D22D9140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850466" y="6391493"/>
            <a:ext cx="2019300" cy="379656"/>
          </a:xfrm>
        </p:spPr>
        <p:txBody>
          <a:bodyPr/>
          <a:lstStyle/>
          <a:p>
            <a:pPr defTabSz="914446" fontAlgn="auto">
              <a:spcBef>
                <a:spcPts val="0"/>
              </a:spcBef>
              <a:spcAft>
                <a:spcPts val="0"/>
              </a:spcAft>
            </a:pPr>
            <a:fld id="{37D409AB-2201-4E18-8A34-C31753AD9B06}" type="slidenum">
              <a:rPr lang="pt-BR" smtClean="0">
                <a:solidFill>
                  <a:srgbClr val="FFFFFF"/>
                </a:solidFill>
                <a:latin typeface="Calibri" panose="020F0502020204030204"/>
                <a:cs typeface="+mn-cs"/>
              </a:rPr>
              <a:pPr defTabSz="914446" fontAlgn="auto">
                <a:spcBef>
                  <a:spcPts val="0"/>
                </a:spcBef>
                <a:spcAft>
                  <a:spcPts val="0"/>
                </a:spcAft>
              </a:pPr>
              <a:t>53</a:t>
            </a:fld>
            <a:endParaRPr lang="pt-BR" dirty="0">
              <a:solidFill>
                <a:srgbClr val="FFFFFF"/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8010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7816056" cy="856709"/>
          </a:xfrm>
        </p:spPr>
        <p:txBody>
          <a:bodyPr/>
          <a:lstStyle/>
          <a:p>
            <a:r>
              <a:rPr lang="en-GB" dirty="0"/>
              <a:t>Ac15</a:t>
            </a:r>
            <a:br>
              <a:rPr lang="en-GB" dirty="0"/>
            </a:br>
            <a:r>
              <a:rPr lang="ka-GE" sz="2500" dirty="0" smtClean="0"/>
              <a:t>ნიმუშის ზომები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54</a:t>
            </a:fld>
            <a:endParaRPr lang="en-GB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ka-GE" sz="2100" dirty="0"/>
              <a:t>გამოიყენეთ </a:t>
            </a:r>
            <a:r>
              <a:rPr lang="en-GB" sz="2100" dirty="0"/>
              <a:t>Ac15 </a:t>
            </a:r>
            <a:r>
              <a:rPr lang="ka-GE" sz="2100" dirty="0"/>
              <a:t>აუდიტის მიდგომის </a:t>
            </a:r>
            <a:r>
              <a:rPr lang="ka-GE" sz="2100" dirty="0" smtClean="0"/>
              <a:t>დასასაბუთებლად და </a:t>
            </a:r>
            <a:r>
              <a:rPr lang="ka-GE" sz="2100" dirty="0"/>
              <a:t>ნიმუშის ზომების </a:t>
            </a:r>
            <a:r>
              <a:rPr lang="ka-GE" sz="2100" dirty="0" smtClean="0"/>
              <a:t>გამოსათვლელად</a:t>
            </a:r>
            <a:r>
              <a:rPr lang="en-GB" sz="2100" dirty="0" smtClean="0"/>
              <a:t> </a:t>
            </a:r>
            <a:endParaRPr lang="en-GB" sz="2100" dirty="0"/>
          </a:p>
          <a:p>
            <a:r>
              <a:rPr lang="ka-GE" sz="2100" dirty="0"/>
              <a:t>ნიმუშის ზომები </a:t>
            </a:r>
            <a:r>
              <a:rPr lang="ka-GE" sz="2100" dirty="0" smtClean="0"/>
              <a:t>დამოკიდებულია დაგეგმილ აუდიტორულ მიდგომაზე</a:t>
            </a:r>
            <a:r>
              <a:rPr lang="en-GB" sz="2100" dirty="0" smtClean="0"/>
              <a:t>:</a:t>
            </a:r>
            <a:endParaRPr lang="en-GB" sz="2100" dirty="0"/>
          </a:p>
          <a:p>
            <a:pPr lvl="1"/>
            <a:r>
              <a:rPr lang="ka-GE" sz="2100" dirty="0" smtClean="0"/>
              <a:t>არაარსებითი</a:t>
            </a:r>
            <a:endParaRPr lang="en-GB" sz="2100" dirty="0"/>
          </a:p>
          <a:p>
            <a:pPr lvl="1"/>
            <a:r>
              <a:rPr lang="ka-GE" sz="2100" dirty="0" smtClean="0"/>
              <a:t>ჯამური თანხების საკონტროლო გამოთვლა</a:t>
            </a:r>
            <a:endParaRPr lang="en-GB" sz="2100" dirty="0"/>
          </a:p>
          <a:p>
            <a:pPr lvl="1"/>
            <a:r>
              <a:rPr lang="ka-GE" sz="2100" dirty="0" smtClean="0"/>
              <a:t>დატესტეთ </a:t>
            </a:r>
            <a:r>
              <a:rPr lang="en-GB" sz="2100" dirty="0" smtClean="0"/>
              <a:t>100%</a:t>
            </a:r>
            <a:endParaRPr lang="en-GB" sz="2100" dirty="0"/>
          </a:p>
          <a:p>
            <a:pPr lvl="1"/>
            <a:r>
              <a:rPr lang="ka-GE" sz="2100" dirty="0" smtClean="0"/>
              <a:t>ოპერაციების ტესტირება </a:t>
            </a:r>
            <a:r>
              <a:rPr lang="ka-GE" sz="2100" dirty="0"/>
              <a:t>(როგორც წესი, გამოიყენება </a:t>
            </a:r>
            <a:r>
              <a:rPr lang="ka-GE" sz="2100" dirty="0" smtClean="0"/>
              <a:t>საქმიანობის შედეგების ანგარიშგების </a:t>
            </a:r>
            <a:r>
              <a:rPr lang="ka-GE" sz="2100" dirty="0"/>
              <a:t>ტესტირებისთვის</a:t>
            </a:r>
            <a:r>
              <a:rPr lang="ka-GE" sz="2100" dirty="0" smtClean="0"/>
              <a:t>)</a:t>
            </a:r>
            <a:endParaRPr lang="en-GB" sz="2100" dirty="0"/>
          </a:p>
          <a:p>
            <a:pPr lvl="1"/>
            <a:r>
              <a:rPr lang="ka-GE" sz="2100" dirty="0" smtClean="0"/>
              <a:t>ძირითადი ტესტირება </a:t>
            </a:r>
            <a:r>
              <a:rPr lang="ka-GE" sz="2100" dirty="0"/>
              <a:t>(როგორც წესი, გამოიყენება ფინანსური </a:t>
            </a:r>
            <a:r>
              <a:rPr lang="ka-GE" sz="2100" dirty="0" smtClean="0"/>
              <a:t>მდგომარეობის ანგარიშგების ტესტირებისთვის)</a:t>
            </a:r>
            <a:endParaRPr lang="en-GB" sz="2100" dirty="0"/>
          </a:p>
          <a:p>
            <a:pPr lvl="1"/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362971205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5054600" cy="856709"/>
          </a:xfrm>
        </p:spPr>
        <p:txBody>
          <a:bodyPr/>
          <a:lstStyle/>
          <a:p>
            <a:r>
              <a:rPr lang="en-GB" dirty="0"/>
              <a:t>Ac15</a:t>
            </a:r>
            <a:br>
              <a:rPr lang="en-GB" dirty="0"/>
            </a:br>
            <a:r>
              <a:rPr lang="ka-GE" sz="2500" dirty="0" smtClean="0"/>
              <a:t>ნიმუშის ზომები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55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957274D5-B495-4511-92F5-74B40CDCD546}"/>
              </a:ext>
            </a:extLst>
          </p:cNvPr>
          <p:cNvGrpSpPr/>
          <p:nvPr/>
        </p:nvGrpSpPr>
        <p:grpSpPr>
          <a:xfrm>
            <a:off x="1139848" y="2420887"/>
            <a:ext cx="9912303" cy="1708026"/>
            <a:chOff x="1139848" y="2420887"/>
            <a:chExt cx="9912303" cy="1708026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7536CBFD-E02D-4FA9-B477-A00749122A09}"/>
                </a:ext>
              </a:extLst>
            </p:cNvPr>
            <p:cNvSpPr/>
            <p:nvPr/>
          </p:nvSpPr>
          <p:spPr>
            <a:xfrm>
              <a:off x="1139848" y="2420887"/>
              <a:ext cx="1982979" cy="1708026"/>
            </a:xfrm>
            <a:custGeom>
              <a:avLst/>
              <a:gdLst>
                <a:gd name="connsiteX0" fmla="*/ 0 w 1570815"/>
                <a:gd name="connsiteY0" fmla="*/ 785408 h 1570815"/>
                <a:gd name="connsiteX1" fmla="*/ 785408 w 1570815"/>
                <a:gd name="connsiteY1" fmla="*/ 0 h 1570815"/>
                <a:gd name="connsiteX2" fmla="*/ 1570816 w 1570815"/>
                <a:gd name="connsiteY2" fmla="*/ 785408 h 1570815"/>
                <a:gd name="connsiteX3" fmla="*/ 785408 w 1570815"/>
                <a:gd name="connsiteY3" fmla="*/ 1570816 h 1570815"/>
                <a:gd name="connsiteX4" fmla="*/ 0 w 1570815"/>
                <a:gd name="connsiteY4" fmla="*/ 785408 h 1570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815" h="1570815">
                  <a:moveTo>
                    <a:pt x="0" y="785408"/>
                  </a:moveTo>
                  <a:cubicBezTo>
                    <a:pt x="0" y="351639"/>
                    <a:pt x="351639" y="0"/>
                    <a:pt x="785408" y="0"/>
                  </a:cubicBezTo>
                  <a:cubicBezTo>
                    <a:pt x="1219177" y="0"/>
                    <a:pt x="1570816" y="351639"/>
                    <a:pt x="1570816" y="785408"/>
                  </a:cubicBezTo>
                  <a:cubicBezTo>
                    <a:pt x="1570816" y="1219177"/>
                    <a:pt x="1219177" y="1570816"/>
                    <a:pt x="785408" y="1570816"/>
                  </a:cubicBezTo>
                  <a:cubicBezTo>
                    <a:pt x="351639" y="1570816"/>
                    <a:pt x="0" y="1219177"/>
                    <a:pt x="0" y="785408"/>
                  </a:cubicBez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2901" tIns="252901" rIns="252901" bIns="252901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ka-GE" sz="1700" kern="1200" dirty="0" smtClean="0"/>
                <a:t>არაარსებითი</a:t>
              </a:r>
              <a:endParaRPr lang="en-GB" sz="1700" kern="120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3D4A46EE-75CE-4AA6-A53C-4A89541E9AE9}"/>
                </a:ext>
              </a:extLst>
            </p:cNvPr>
            <p:cNvSpPr/>
            <p:nvPr/>
          </p:nvSpPr>
          <p:spPr>
            <a:xfrm>
              <a:off x="3719736" y="2420888"/>
              <a:ext cx="2004822" cy="1708025"/>
            </a:xfrm>
            <a:custGeom>
              <a:avLst/>
              <a:gdLst>
                <a:gd name="connsiteX0" fmla="*/ 0 w 1570815"/>
                <a:gd name="connsiteY0" fmla="*/ 785408 h 1570815"/>
                <a:gd name="connsiteX1" fmla="*/ 785408 w 1570815"/>
                <a:gd name="connsiteY1" fmla="*/ 0 h 1570815"/>
                <a:gd name="connsiteX2" fmla="*/ 1570816 w 1570815"/>
                <a:gd name="connsiteY2" fmla="*/ 785408 h 1570815"/>
                <a:gd name="connsiteX3" fmla="*/ 785408 w 1570815"/>
                <a:gd name="connsiteY3" fmla="*/ 1570816 h 1570815"/>
                <a:gd name="connsiteX4" fmla="*/ 0 w 1570815"/>
                <a:gd name="connsiteY4" fmla="*/ 785408 h 1570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815" h="1570815">
                  <a:moveTo>
                    <a:pt x="0" y="785408"/>
                  </a:moveTo>
                  <a:cubicBezTo>
                    <a:pt x="0" y="351639"/>
                    <a:pt x="351639" y="0"/>
                    <a:pt x="785408" y="0"/>
                  </a:cubicBezTo>
                  <a:cubicBezTo>
                    <a:pt x="1219177" y="0"/>
                    <a:pt x="1570816" y="351639"/>
                    <a:pt x="1570816" y="785408"/>
                  </a:cubicBezTo>
                  <a:cubicBezTo>
                    <a:pt x="1570816" y="1219177"/>
                    <a:pt x="1219177" y="1570816"/>
                    <a:pt x="785408" y="1570816"/>
                  </a:cubicBezTo>
                  <a:cubicBezTo>
                    <a:pt x="351639" y="1570816"/>
                    <a:pt x="0" y="1219177"/>
                    <a:pt x="0" y="785408"/>
                  </a:cubicBezTo>
                  <a:close/>
                </a:path>
              </a:pathLst>
            </a:cu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2901" tIns="252901" rIns="252901" bIns="252901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ka-GE" sz="1700" kern="1200" dirty="0" smtClean="0"/>
                <a:t>ჯამური თანხების საკონტროლო გამოთვლა</a:t>
              </a:r>
              <a:endParaRPr lang="en-GB" sz="1700" kern="12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1C7BF685-92C1-4A16-8115-6515E9D80686}"/>
                </a:ext>
              </a:extLst>
            </p:cNvPr>
            <p:cNvSpPr/>
            <p:nvPr/>
          </p:nvSpPr>
          <p:spPr>
            <a:xfrm>
              <a:off x="6312024" y="2420888"/>
              <a:ext cx="2021971" cy="1708025"/>
            </a:xfrm>
            <a:custGeom>
              <a:avLst/>
              <a:gdLst>
                <a:gd name="connsiteX0" fmla="*/ 0 w 1570815"/>
                <a:gd name="connsiteY0" fmla="*/ 785408 h 1570815"/>
                <a:gd name="connsiteX1" fmla="*/ 785408 w 1570815"/>
                <a:gd name="connsiteY1" fmla="*/ 0 h 1570815"/>
                <a:gd name="connsiteX2" fmla="*/ 1570816 w 1570815"/>
                <a:gd name="connsiteY2" fmla="*/ 785408 h 1570815"/>
                <a:gd name="connsiteX3" fmla="*/ 785408 w 1570815"/>
                <a:gd name="connsiteY3" fmla="*/ 1570816 h 1570815"/>
                <a:gd name="connsiteX4" fmla="*/ 0 w 1570815"/>
                <a:gd name="connsiteY4" fmla="*/ 785408 h 1570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815" h="1570815">
                  <a:moveTo>
                    <a:pt x="0" y="785408"/>
                  </a:moveTo>
                  <a:cubicBezTo>
                    <a:pt x="0" y="351639"/>
                    <a:pt x="351639" y="0"/>
                    <a:pt x="785408" y="0"/>
                  </a:cubicBezTo>
                  <a:cubicBezTo>
                    <a:pt x="1219177" y="0"/>
                    <a:pt x="1570816" y="351639"/>
                    <a:pt x="1570816" y="785408"/>
                  </a:cubicBezTo>
                  <a:cubicBezTo>
                    <a:pt x="1570816" y="1219177"/>
                    <a:pt x="1219177" y="1570816"/>
                    <a:pt x="785408" y="1570816"/>
                  </a:cubicBezTo>
                  <a:cubicBezTo>
                    <a:pt x="351639" y="1570816"/>
                    <a:pt x="0" y="1219177"/>
                    <a:pt x="0" y="785408"/>
                  </a:cubicBezTo>
                  <a:close/>
                </a:path>
              </a:pathLst>
            </a:cu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2901" tIns="252901" rIns="252901" bIns="252901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ka-GE" sz="1700" kern="1200" dirty="0" smtClean="0"/>
                <a:t>დატესტეთ </a:t>
              </a:r>
              <a:r>
                <a:rPr lang="en-GB" sz="1700" kern="1200" dirty="0" smtClean="0"/>
                <a:t>100</a:t>
              </a:r>
              <a:r>
                <a:rPr lang="en-GB" sz="1700" kern="1200" dirty="0"/>
                <a:t>%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8C5B67DA-02EF-4D18-B0BE-7BFB16F45A43}"/>
                </a:ext>
              </a:extLst>
            </p:cNvPr>
            <p:cNvSpPr/>
            <p:nvPr/>
          </p:nvSpPr>
          <p:spPr>
            <a:xfrm>
              <a:off x="8360986" y="2819364"/>
              <a:ext cx="911072" cy="911072"/>
            </a:xfrm>
            <a:custGeom>
              <a:avLst/>
              <a:gdLst>
                <a:gd name="connsiteX0" fmla="*/ 120763 w 911072"/>
                <a:gd name="connsiteY0" fmla="*/ 187681 h 911072"/>
                <a:gd name="connsiteX1" fmla="*/ 790309 w 911072"/>
                <a:gd name="connsiteY1" fmla="*/ 187681 h 911072"/>
                <a:gd name="connsiteX2" fmla="*/ 790309 w 911072"/>
                <a:gd name="connsiteY2" fmla="*/ 401965 h 911072"/>
                <a:gd name="connsiteX3" fmla="*/ 120763 w 911072"/>
                <a:gd name="connsiteY3" fmla="*/ 401965 h 911072"/>
                <a:gd name="connsiteX4" fmla="*/ 120763 w 911072"/>
                <a:gd name="connsiteY4" fmla="*/ 187681 h 911072"/>
                <a:gd name="connsiteX5" fmla="*/ 120763 w 911072"/>
                <a:gd name="connsiteY5" fmla="*/ 509107 h 911072"/>
                <a:gd name="connsiteX6" fmla="*/ 790309 w 911072"/>
                <a:gd name="connsiteY6" fmla="*/ 509107 h 911072"/>
                <a:gd name="connsiteX7" fmla="*/ 790309 w 911072"/>
                <a:gd name="connsiteY7" fmla="*/ 723391 h 911072"/>
                <a:gd name="connsiteX8" fmla="*/ 120763 w 911072"/>
                <a:gd name="connsiteY8" fmla="*/ 723391 h 911072"/>
                <a:gd name="connsiteX9" fmla="*/ 120763 w 911072"/>
                <a:gd name="connsiteY9" fmla="*/ 509107 h 911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11072" h="911072">
                  <a:moveTo>
                    <a:pt x="120763" y="187681"/>
                  </a:moveTo>
                  <a:lnTo>
                    <a:pt x="790309" y="187681"/>
                  </a:lnTo>
                  <a:lnTo>
                    <a:pt x="790309" y="401965"/>
                  </a:lnTo>
                  <a:lnTo>
                    <a:pt x="120763" y="401965"/>
                  </a:lnTo>
                  <a:lnTo>
                    <a:pt x="120763" y="187681"/>
                  </a:lnTo>
                  <a:close/>
                  <a:moveTo>
                    <a:pt x="120763" y="509107"/>
                  </a:moveTo>
                  <a:lnTo>
                    <a:pt x="790309" y="509107"/>
                  </a:lnTo>
                  <a:lnTo>
                    <a:pt x="790309" y="723391"/>
                  </a:lnTo>
                  <a:lnTo>
                    <a:pt x="120763" y="723391"/>
                  </a:lnTo>
                  <a:lnTo>
                    <a:pt x="120763" y="509107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0763" tIns="187681" rIns="120763" bIns="187681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500" kern="120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CB08F9BF-AD31-4998-9C8F-B41FF6A3582C}"/>
                </a:ext>
              </a:extLst>
            </p:cNvPr>
            <p:cNvSpPr/>
            <p:nvPr/>
          </p:nvSpPr>
          <p:spPr>
            <a:xfrm>
              <a:off x="9192344" y="2420887"/>
              <a:ext cx="1859807" cy="1708025"/>
            </a:xfrm>
            <a:custGeom>
              <a:avLst/>
              <a:gdLst>
                <a:gd name="connsiteX0" fmla="*/ 0 w 1570815"/>
                <a:gd name="connsiteY0" fmla="*/ 785408 h 1570815"/>
                <a:gd name="connsiteX1" fmla="*/ 785408 w 1570815"/>
                <a:gd name="connsiteY1" fmla="*/ 0 h 1570815"/>
                <a:gd name="connsiteX2" fmla="*/ 1570816 w 1570815"/>
                <a:gd name="connsiteY2" fmla="*/ 785408 h 1570815"/>
                <a:gd name="connsiteX3" fmla="*/ 785408 w 1570815"/>
                <a:gd name="connsiteY3" fmla="*/ 1570816 h 1570815"/>
                <a:gd name="connsiteX4" fmla="*/ 0 w 1570815"/>
                <a:gd name="connsiteY4" fmla="*/ 785408 h 1570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815" h="1570815">
                  <a:moveTo>
                    <a:pt x="0" y="785408"/>
                  </a:moveTo>
                  <a:cubicBezTo>
                    <a:pt x="0" y="351639"/>
                    <a:pt x="351639" y="0"/>
                    <a:pt x="785408" y="0"/>
                  </a:cubicBezTo>
                  <a:cubicBezTo>
                    <a:pt x="1219177" y="0"/>
                    <a:pt x="1570816" y="351639"/>
                    <a:pt x="1570816" y="785408"/>
                  </a:cubicBezTo>
                  <a:cubicBezTo>
                    <a:pt x="1570816" y="1219177"/>
                    <a:pt x="1219177" y="1570816"/>
                    <a:pt x="785408" y="1570816"/>
                  </a:cubicBezTo>
                  <a:cubicBezTo>
                    <a:pt x="351639" y="1570816"/>
                    <a:pt x="0" y="1219177"/>
                    <a:pt x="0" y="785408"/>
                  </a:cubicBezTo>
                  <a:close/>
                </a:path>
              </a:pathLst>
            </a:custGeom>
            <a:solidFill>
              <a:schemeClr val="accent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2901" tIns="252901" rIns="252901" bIns="252901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ka-GE" sz="1650" kern="1200" dirty="0" smtClean="0"/>
                <a:t>არ მოითხოვება ნიმუშები</a:t>
              </a:r>
              <a:endParaRPr lang="en-GB" sz="1650" kern="1200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3848116-E179-48C4-AE07-CAC92FBBD7BE}"/>
              </a:ext>
            </a:extLst>
          </p:cNvPr>
          <p:cNvSpPr txBox="1"/>
          <p:nvPr/>
        </p:nvSpPr>
        <p:spPr>
          <a:xfrm>
            <a:off x="3122828" y="3140744"/>
            <a:ext cx="742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  <a:latin typeface="+mn-lt"/>
              </a:rPr>
              <a:t>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76DE495-7C2A-43A3-84FD-5ED9AE5E95B1}"/>
              </a:ext>
            </a:extLst>
          </p:cNvPr>
          <p:cNvSpPr txBox="1"/>
          <p:nvPr/>
        </p:nvSpPr>
        <p:spPr>
          <a:xfrm>
            <a:off x="5724558" y="3143450"/>
            <a:ext cx="742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  <a:latin typeface="+mn-lt"/>
              </a:rPr>
              <a:t>OR</a:t>
            </a:r>
            <a:endParaRPr lang="en-GB" sz="2000" b="1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632016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5054600" cy="787460"/>
          </a:xfrm>
        </p:spPr>
        <p:txBody>
          <a:bodyPr/>
          <a:lstStyle/>
          <a:p>
            <a:pPr eaLnBrk="1" hangingPunct="1"/>
            <a:r>
              <a:rPr lang="ka-GE" sz="2500" dirty="0" smtClean="0"/>
              <a:t>ნიმუშის ზომები</a:t>
            </a:r>
            <a:r>
              <a:rPr lang="en-GB" sz="2500" dirty="0" smtClean="0"/>
              <a:t>: </a:t>
            </a:r>
            <a:r>
              <a:rPr lang="en-GB" sz="2500" dirty="0"/>
              <a:t/>
            </a:r>
            <a:br>
              <a:rPr lang="en-GB" sz="2500" dirty="0"/>
            </a:br>
            <a:r>
              <a:rPr lang="ka-GE" sz="2500" dirty="0" smtClean="0"/>
              <a:t>ოპერაციების ტესტირება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56</a:t>
            </a:fld>
            <a:endParaRPr lang="en-GB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quarter" idx="11"/>
          </p:nvPr>
        </p:nvSpPr>
        <p:spPr>
          <a:xfrm>
            <a:off x="767408" y="1268760"/>
            <a:ext cx="10713392" cy="4649440"/>
          </a:xfrm>
        </p:spPr>
        <p:txBody>
          <a:bodyPr/>
          <a:lstStyle/>
          <a:p>
            <a:pPr algn="just" eaLnBrk="1" hangingPunct="1">
              <a:lnSpc>
                <a:spcPct val="100000"/>
              </a:lnSpc>
              <a:spcBef>
                <a:spcPts val="0"/>
              </a:spcBef>
            </a:pPr>
            <a:r>
              <a:rPr lang="ka-GE" sz="2000" dirty="0" smtClean="0"/>
              <a:t>ოპერაციების ტესტირების </a:t>
            </a:r>
            <a:r>
              <a:rPr lang="en-GB" sz="2000" dirty="0" smtClean="0"/>
              <a:t>(</a:t>
            </a:r>
            <a:r>
              <a:rPr lang="ka-GE" sz="2000" dirty="0" smtClean="0"/>
              <a:t>და ოპერაციის დონის კონტროლის ტესტები</a:t>
            </a:r>
            <a:r>
              <a:rPr lang="en-GB" sz="2000" dirty="0" smtClean="0"/>
              <a:t>) </a:t>
            </a:r>
            <a:r>
              <a:rPr lang="ka-GE" sz="2000" dirty="0" smtClean="0"/>
              <a:t>ნიმუშის ზომები</a:t>
            </a:r>
            <a:r>
              <a:rPr lang="en-GB" sz="2000" dirty="0" smtClean="0"/>
              <a:t>:</a:t>
            </a:r>
            <a:endParaRPr lang="en-GB" sz="2000" dirty="0"/>
          </a:p>
          <a:p>
            <a:pPr lvl="1" algn="just" eaLnBrk="1" hangingPunct="1">
              <a:lnSpc>
                <a:spcPct val="100000"/>
              </a:lnSpc>
              <a:spcBef>
                <a:spcPts val="0"/>
              </a:spcBef>
            </a:pPr>
            <a:r>
              <a:rPr lang="ka-GE" sz="2000" dirty="0" smtClean="0"/>
              <a:t>დაბალი</a:t>
            </a:r>
            <a:r>
              <a:rPr lang="en-GB" sz="2000" dirty="0" smtClean="0"/>
              <a:t>:</a:t>
            </a:r>
            <a:r>
              <a:rPr lang="en-GB" sz="2000" dirty="0"/>
              <a:t>		25</a:t>
            </a:r>
          </a:p>
          <a:p>
            <a:pPr lvl="1" algn="just" eaLnBrk="1" hangingPunct="1">
              <a:lnSpc>
                <a:spcPct val="100000"/>
              </a:lnSpc>
              <a:spcBef>
                <a:spcPts val="0"/>
              </a:spcBef>
            </a:pPr>
            <a:r>
              <a:rPr lang="ka-GE" sz="2000" dirty="0" smtClean="0"/>
              <a:t>საშუალო</a:t>
            </a:r>
            <a:r>
              <a:rPr lang="en-GB" sz="2000" dirty="0" smtClean="0"/>
              <a:t>:        </a:t>
            </a:r>
            <a:r>
              <a:rPr lang="en-GB" sz="2000" dirty="0"/>
              <a:t>	40</a:t>
            </a:r>
          </a:p>
          <a:p>
            <a:pPr lvl="1" algn="just" eaLnBrk="1" hangingPunct="1">
              <a:lnSpc>
                <a:spcPct val="100000"/>
              </a:lnSpc>
              <a:spcBef>
                <a:spcPts val="0"/>
              </a:spcBef>
            </a:pPr>
            <a:r>
              <a:rPr lang="ka-GE" sz="2000" dirty="0" smtClean="0"/>
              <a:t>მაღალი</a:t>
            </a:r>
            <a:r>
              <a:rPr lang="en-GB" sz="2000" dirty="0" smtClean="0"/>
              <a:t>: </a:t>
            </a:r>
            <a:r>
              <a:rPr lang="en-GB" sz="2000" dirty="0"/>
              <a:t>		60 +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ka-GE" sz="2000" dirty="0"/>
              <a:t>ზემოთ მოცემული ნიმუშის ზომები ემყარება </a:t>
            </a:r>
            <a:r>
              <a:rPr lang="ka-GE" sz="2000" dirty="0" smtClean="0"/>
              <a:t>401-2 </a:t>
            </a:r>
            <a:r>
              <a:rPr lang="ka-GE" sz="2000" dirty="0"/>
              <a:t>მილიონ </a:t>
            </a:r>
            <a:r>
              <a:rPr lang="ka-GE" sz="2000" dirty="0" smtClean="0"/>
              <a:t>ოპერაციის ერთობლიობას</a:t>
            </a:r>
            <a:endParaRPr lang="en-GB" sz="2000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ka-GE" sz="2000" dirty="0"/>
              <a:t>თუ </a:t>
            </a:r>
            <a:r>
              <a:rPr lang="ka-GE" sz="2000" dirty="0" smtClean="0"/>
              <a:t>ერთობლიობა 400-ზე ნაკლებია</a:t>
            </a:r>
            <a:r>
              <a:rPr lang="ka-GE" sz="2000" dirty="0"/>
              <a:t>, მაშინ შეიძლება </a:t>
            </a:r>
            <a:r>
              <a:rPr lang="ka-GE" sz="2000" dirty="0" smtClean="0"/>
              <a:t>გამოყენებული </a:t>
            </a:r>
            <a:r>
              <a:rPr lang="ka-GE" sz="2000" dirty="0"/>
              <a:t>იქნას ნიმუშის </a:t>
            </a:r>
            <a:r>
              <a:rPr lang="ka-GE" sz="2000" dirty="0" smtClean="0"/>
              <a:t>მცირე </a:t>
            </a:r>
            <a:r>
              <a:rPr lang="ka-GE" sz="2000" dirty="0"/>
              <a:t>ზომის </a:t>
            </a:r>
            <a:r>
              <a:rPr lang="ka-GE" sz="2000" dirty="0" smtClean="0"/>
              <a:t>ცხრილი</a:t>
            </a:r>
            <a:r>
              <a:rPr lang="en-GB" sz="2000" dirty="0" smtClean="0"/>
              <a:t>:</a:t>
            </a:r>
            <a:endParaRPr lang="en-GB" sz="2000" dirty="0"/>
          </a:p>
          <a:p>
            <a:pPr algn="just" eaLnBrk="1" hangingPunct="1"/>
            <a:endParaRPr lang="en-GB" sz="21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6FC184B9-6462-4573-A475-62218BB577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93008"/>
              </p:ext>
            </p:extLst>
          </p:nvPr>
        </p:nvGraphicFramePr>
        <p:xfrm>
          <a:off x="2783632" y="4077072"/>
          <a:ext cx="7272808" cy="18423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xmlns="" val="373353314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674299944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3117099023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997143749"/>
                    </a:ext>
                  </a:extLst>
                </a:gridCol>
              </a:tblGrid>
              <a:tr h="421708">
                <a:tc>
                  <a:txBody>
                    <a:bodyPr/>
                    <a:lstStyle/>
                    <a:p>
                      <a:r>
                        <a:rPr lang="ka-GE" sz="1400" smtClean="0"/>
                        <a:t>ოპერაციების  რ-ბა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ka-GE" sz="1400" dirty="0" smtClean="0"/>
                        <a:t>მაღალი რისკი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ka-GE" sz="1400" smtClean="0"/>
                        <a:t>საშუალო</a:t>
                      </a:r>
                      <a:r>
                        <a:rPr lang="ka-GE" sz="1400" baseline="0" smtClean="0"/>
                        <a:t> რისკი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ka-GE" sz="1400" dirty="0" smtClean="0"/>
                        <a:t>დაბალი რისკი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16178652"/>
                  </a:ext>
                </a:extLst>
              </a:tr>
              <a:tr h="355153">
                <a:tc>
                  <a:txBody>
                    <a:bodyPr/>
                    <a:lstStyle/>
                    <a:p>
                      <a:r>
                        <a:rPr lang="en-GB" sz="1600" dirty="0"/>
                        <a:t>226 – 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/>
                        <a:t>48 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32315046"/>
                  </a:ext>
                </a:extLst>
              </a:tr>
              <a:tr h="355153">
                <a:tc>
                  <a:txBody>
                    <a:bodyPr/>
                    <a:lstStyle/>
                    <a:p>
                      <a:r>
                        <a:rPr lang="en-GB" sz="1600" dirty="0"/>
                        <a:t>101 – 225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/>
                        <a:t>36 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09344455"/>
                  </a:ext>
                </a:extLst>
              </a:tr>
              <a:tr h="355153">
                <a:tc>
                  <a:txBody>
                    <a:bodyPr/>
                    <a:lstStyle/>
                    <a:p>
                      <a:r>
                        <a:rPr lang="en-GB" sz="1600" dirty="0"/>
                        <a:t>26 –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/>
                        <a:t>24 +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26474547"/>
                  </a:ext>
                </a:extLst>
              </a:tr>
              <a:tr h="355153">
                <a:tc>
                  <a:txBody>
                    <a:bodyPr/>
                    <a:lstStyle/>
                    <a:p>
                      <a:r>
                        <a:rPr lang="en-GB" sz="1600" dirty="0"/>
                        <a:t>1 – 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/>
                        <a:t>12 +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457648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5054600" cy="787460"/>
          </a:xfrm>
        </p:spPr>
        <p:txBody>
          <a:bodyPr/>
          <a:lstStyle/>
          <a:p>
            <a:pPr eaLnBrk="1" hangingPunct="1"/>
            <a:r>
              <a:rPr lang="ka-GE" sz="2500" dirty="0" smtClean="0"/>
              <a:t>ნიმუშის ზომები</a:t>
            </a:r>
            <a:r>
              <a:rPr lang="en-GB" sz="2500" dirty="0" smtClean="0"/>
              <a:t>:</a:t>
            </a:r>
            <a:br>
              <a:rPr lang="en-GB" sz="2500" dirty="0" smtClean="0"/>
            </a:br>
            <a:r>
              <a:rPr lang="ka-GE" sz="2500" dirty="0" smtClean="0"/>
              <a:t>ძირითადი ტესტირება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57</a:t>
            </a:fld>
            <a:endParaRPr lang="en-GB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ka-GE" sz="2100" dirty="0" smtClean="0"/>
              <a:t>ერთობლიობის შიგნით </a:t>
            </a:r>
            <a:r>
              <a:rPr lang="ka-GE" sz="2100" dirty="0"/>
              <a:t>არსებული ნებისმიერი </a:t>
            </a:r>
            <a:r>
              <a:rPr lang="ka-GE" sz="2100" dirty="0" smtClean="0"/>
              <a:t>მუხლი, </a:t>
            </a:r>
            <a:r>
              <a:rPr lang="ka-GE" sz="2100" dirty="0"/>
              <a:t>რომელიც არის "დიდი" </a:t>
            </a:r>
            <a:r>
              <a:rPr lang="ka-GE" sz="2100" dirty="0" smtClean="0"/>
              <a:t>(ანუ, აჭარბებს სამუშაო არსებითობას) ანდა </a:t>
            </a:r>
            <a:r>
              <a:rPr lang="ka-GE" sz="2100" dirty="0"/>
              <a:t>ნებისმიერი სხვა </a:t>
            </a:r>
            <a:r>
              <a:rPr lang="ka-GE" sz="2100" dirty="0" smtClean="0"/>
              <a:t>მუხლი, </a:t>
            </a:r>
            <a:r>
              <a:rPr lang="ka-GE" sz="2100" dirty="0"/>
              <a:t>რომელიც ითვლება </a:t>
            </a:r>
            <a:r>
              <a:rPr lang="ka-GE" sz="2100" dirty="0" smtClean="0"/>
              <a:t>„ძირითადად", </a:t>
            </a:r>
            <a:r>
              <a:rPr lang="ka-GE" sz="2100" u="sng" dirty="0"/>
              <a:t>უნდა</a:t>
            </a:r>
            <a:r>
              <a:rPr lang="ka-GE" sz="2100" dirty="0"/>
              <a:t> იყოს </a:t>
            </a:r>
            <a:r>
              <a:rPr lang="ka-GE" sz="2100" dirty="0" smtClean="0"/>
              <a:t>იდენტიფიცირებული </a:t>
            </a:r>
            <a:r>
              <a:rPr lang="ka-GE" sz="2100" dirty="0"/>
              <a:t>და </a:t>
            </a:r>
            <a:r>
              <a:rPr lang="ka-GE" sz="2100" dirty="0" smtClean="0"/>
              <a:t>ერთობლიობიდან</a:t>
            </a:r>
            <a:r>
              <a:rPr lang="en-US" sz="2100" dirty="0" smtClean="0"/>
              <a:t> </a:t>
            </a:r>
            <a:r>
              <a:rPr lang="ka-GE" sz="2100" dirty="0" smtClean="0"/>
              <a:t>ამოღებული, რათა ცალკე</a:t>
            </a:r>
            <a:r>
              <a:rPr lang="en-US" sz="2100" dirty="0" smtClean="0"/>
              <a:t> </a:t>
            </a:r>
            <a:r>
              <a:rPr lang="ka-GE" sz="2100" dirty="0" smtClean="0"/>
              <a:t>ინდივიდუალურად ჩაუტარდეს ტესტი.</a:t>
            </a:r>
            <a:endParaRPr lang="en-GB" sz="2100" dirty="0"/>
          </a:p>
          <a:p>
            <a:pPr algn="just"/>
            <a:r>
              <a:rPr lang="ka-GE" sz="2100" dirty="0" smtClean="0"/>
              <a:t>დარჩენილი ნიმუშის ზომა </a:t>
            </a:r>
            <a:r>
              <a:rPr lang="ka-GE" sz="2100" dirty="0"/>
              <a:t>შემდეგ გამოითვლება და </a:t>
            </a:r>
            <a:r>
              <a:rPr lang="ka-GE" sz="2100" dirty="0" smtClean="0"/>
              <a:t>დაეფუძნება </a:t>
            </a:r>
            <a:r>
              <a:rPr lang="ka-GE" sz="2100" dirty="0"/>
              <a:t>შემდეგ </a:t>
            </a:r>
            <a:r>
              <a:rPr lang="ka-GE" sz="2100" dirty="0" smtClean="0"/>
              <a:t>გაანგარიშებას</a:t>
            </a:r>
            <a:r>
              <a:rPr lang="en-GB" sz="2100" dirty="0" smtClean="0"/>
              <a:t>:</a:t>
            </a:r>
            <a:endParaRPr lang="en-GB" sz="2100" dirty="0"/>
          </a:p>
          <a:p>
            <a:pPr algn="just" eaLnBrk="1" hangingPunct="1">
              <a:lnSpc>
                <a:spcPct val="90000"/>
              </a:lnSpc>
            </a:pPr>
            <a:endParaRPr lang="en-GB" dirty="0"/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GB" dirty="0"/>
              <a:t>	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5054600" cy="787460"/>
          </a:xfrm>
        </p:spPr>
        <p:txBody>
          <a:bodyPr/>
          <a:lstStyle/>
          <a:p>
            <a:pPr eaLnBrk="1" hangingPunct="1"/>
            <a:r>
              <a:rPr lang="ka-GE" sz="2500" dirty="0" smtClean="0"/>
              <a:t>ნიმუშის ზომები</a:t>
            </a:r>
            <a:r>
              <a:rPr lang="en-GB" sz="2500" dirty="0" smtClean="0"/>
              <a:t>:</a:t>
            </a:r>
            <a:r>
              <a:rPr lang="en-GB" sz="2500" dirty="0"/>
              <a:t/>
            </a:r>
            <a:br>
              <a:rPr lang="en-GB" sz="2500" dirty="0"/>
            </a:br>
            <a:r>
              <a:rPr lang="ka-GE" sz="2500" dirty="0" smtClean="0"/>
              <a:t>ძირითადი ტესტირება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58</a:t>
            </a:fld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1047ECA9-27F2-4F60-BC1F-4217BBDC32E3}"/>
              </a:ext>
            </a:extLst>
          </p:cNvPr>
          <p:cNvGrpSpPr/>
          <p:nvPr/>
        </p:nvGrpSpPr>
        <p:grpSpPr>
          <a:xfrm>
            <a:off x="1415481" y="2132858"/>
            <a:ext cx="6343248" cy="3051343"/>
            <a:chOff x="1415481" y="2132858"/>
            <a:chExt cx="6343248" cy="3051343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5E120B45-900E-4627-8730-7AFCD3B7D6BA}"/>
                </a:ext>
              </a:extLst>
            </p:cNvPr>
            <p:cNvSpPr/>
            <p:nvPr/>
          </p:nvSpPr>
          <p:spPr>
            <a:xfrm>
              <a:off x="1415481" y="2132858"/>
              <a:ext cx="2376263" cy="1048942"/>
            </a:xfrm>
            <a:custGeom>
              <a:avLst/>
              <a:gdLst>
                <a:gd name="connsiteX0" fmla="*/ 0 w 2877859"/>
                <a:gd name="connsiteY0" fmla="*/ 0 h 1659307"/>
                <a:gd name="connsiteX1" fmla="*/ 2877859 w 2877859"/>
                <a:gd name="connsiteY1" fmla="*/ 0 h 1659307"/>
                <a:gd name="connsiteX2" fmla="*/ 2877859 w 2877859"/>
                <a:gd name="connsiteY2" fmla="*/ 1659307 h 1659307"/>
                <a:gd name="connsiteX3" fmla="*/ 0 w 2877859"/>
                <a:gd name="connsiteY3" fmla="*/ 1659307 h 1659307"/>
                <a:gd name="connsiteX4" fmla="*/ 0 w 2877859"/>
                <a:gd name="connsiteY4" fmla="*/ 0 h 1659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7859" h="1659307">
                  <a:moveTo>
                    <a:pt x="0" y="0"/>
                  </a:moveTo>
                  <a:lnTo>
                    <a:pt x="2877859" y="0"/>
                  </a:lnTo>
                  <a:lnTo>
                    <a:pt x="2877859" y="1659307"/>
                  </a:lnTo>
                  <a:lnTo>
                    <a:pt x="0" y="16593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marL="0" lvl="0" indent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ka-GE" kern="1200" dirty="0" smtClean="0"/>
                <a:t>დარჩენილი ერთობლიობის ღირებულება</a:t>
              </a:r>
              <a:endParaRPr lang="en-GB" kern="120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BCFC268D-34CD-4200-838A-CF5F39B8E6D0}"/>
                </a:ext>
              </a:extLst>
            </p:cNvPr>
            <p:cNvSpPr/>
            <p:nvPr/>
          </p:nvSpPr>
          <p:spPr>
            <a:xfrm>
              <a:off x="5793987" y="3167470"/>
              <a:ext cx="1964742" cy="911073"/>
            </a:xfrm>
            <a:custGeom>
              <a:avLst/>
              <a:gdLst>
                <a:gd name="connsiteX0" fmla="*/ 0 w 4167187"/>
                <a:gd name="connsiteY0" fmla="*/ 0 h 2500312"/>
                <a:gd name="connsiteX1" fmla="*/ 4167187 w 4167187"/>
                <a:gd name="connsiteY1" fmla="*/ 0 h 2500312"/>
                <a:gd name="connsiteX2" fmla="*/ 4167187 w 4167187"/>
                <a:gd name="connsiteY2" fmla="*/ 2500312 h 2500312"/>
                <a:gd name="connsiteX3" fmla="*/ 0 w 4167187"/>
                <a:gd name="connsiteY3" fmla="*/ 2500312 h 2500312"/>
                <a:gd name="connsiteX4" fmla="*/ 0 w 4167187"/>
                <a:gd name="connsiteY4" fmla="*/ 0 h 2500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67187" h="2500312">
                  <a:moveTo>
                    <a:pt x="0" y="0"/>
                  </a:moveTo>
                  <a:lnTo>
                    <a:pt x="4167187" y="0"/>
                  </a:lnTo>
                  <a:lnTo>
                    <a:pt x="4167187" y="2500312"/>
                  </a:lnTo>
                  <a:lnTo>
                    <a:pt x="0" y="2500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marL="0" lvl="0" indent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ka-GE" kern="1200" dirty="0" smtClean="0"/>
                <a:t>რისკ ფაქტორი</a:t>
              </a:r>
              <a:endParaRPr lang="en-GB" kern="12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2A92ECF1-BDF4-4EEA-8142-3F0303A35864}"/>
                </a:ext>
              </a:extLst>
            </p:cNvPr>
            <p:cNvSpPr/>
            <p:nvPr/>
          </p:nvSpPr>
          <p:spPr>
            <a:xfrm>
              <a:off x="1415481" y="4135259"/>
              <a:ext cx="2376263" cy="1048942"/>
            </a:xfrm>
            <a:custGeom>
              <a:avLst/>
              <a:gdLst>
                <a:gd name="connsiteX0" fmla="*/ 0 w 2672292"/>
                <a:gd name="connsiteY0" fmla="*/ 0 h 1700562"/>
                <a:gd name="connsiteX1" fmla="*/ 2672292 w 2672292"/>
                <a:gd name="connsiteY1" fmla="*/ 0 h 1700562"/>
                <a:gd name="connsiteX2" fmla="*/ 2672292 w 2672292"/>
                <a:gd name="connsiteY2" fmla="*/ 1700562 h 1700562"/>
                <a:gd name="connsiteX3" fmla="*/ 0 w 2672292"/>
                <a:gd name="connsiteY3" fmla="*/ 1700562 h 1700562"/>
                <a:gd name="connsiteX4" fmla="*/ 0 w 2672292"/>
                <a:gd name="connsiteY4" fmla="*/ 0 h 1700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2292" h="1700562">
                  <a:moveTo>
                    <a:pt x="0" y="0"/>
                  </a:moveTo>
                  <a:lnTo>
                    <a:pt x="2672292" y="0"/>
                  </a:lnTo>
                  <a:lnTo>
                    <a:pt x="2672292" y="1700562"/>
                  </a:lnTo>
                  <a:lnTo>
                    <a:pt x="0" y="1700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marL="0" lvl="0" indent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ka-GE" kern="1200" dirty="0" smtClean="0"/>
                <a:t>მთლიანი არსებითობა</a:t>
              </a:r>
              <a:endParaRPr lang="en-GB" kern="1200" dirty="0"/>
            </a:p>
          </p:txBody>
        </p: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xmlns="" id="{C8F406F4-D4FB-4583-AB71-C050D7D194AE}"/>
              </a:ext>
            </a:extLst>
          </p:cNvPr>
          <p:cNvSpPr/>
          <p:nvPr/>
        </p:nvSpPr>
        <p:spPr>
          <a:xfrm>
            <a:off x="8174143" y="3145237"/>
            <a:ext cx="911072" cy="911072"/>
          </a:xfrm>
          <a:custGeom>
            <a:avLst/>
            <a:gdLst>
              <a:gd name="connsiteX0" fmla="*/ 120763 w 911072"/>
              <a:gd name="connsiteY0" fmla="*/ 187681 h 911072"/>
              <a:gd name="connsiteX1" fmla="*/ 790309 w 911072"/>
              <a:gd name="connsiteY1" fmla="*/ 187681 h 911072"/>
              <a:gd name="connsiteX2" fmla="*/ 790309 w 911072"/>
              <a:gd name="connsiteY2" fmla="*/ 401965 h 911072"/>
              <a:gd name="connsiteX3" fmla="*/ 120763 w 911072"/>
              <a:gd name="connsiteY3" fmla="*/ 401965 h 911072"/>
              <a:gd name="connsiteX4" fmla="*/ 120763 w 911072"/>
              <a:gd name="connsiteY4" fmla="*/ 187681 h 911072"/>
              <a:gd name="connsiteX5" fmla="*/ 120763 w 911072"/>
              <a:gd name="connsiteY5" fmla="*/ 509107 h 911072"/>
              <a:gd name="connsiteX6" fmla="*/ 790309 w 911072"/>
              <a:gd name="connsiteY6" fmla="*/ 509107 h 911072"/>
              <a:gd name="connsiteX7" fmla="*/ 790309 w 911072"/>
              <a:gd name="connsiteY7" fmla="*/ 723391 h 911072"/>
              <a:gd name="connsiteX8" fmla="*/ 120763 w 911072"/>
              <a:gd name="connsiteY8" fmla="*/ 723391 h 911072"/>
              <a:gd name="connsiteX9" fmla="*/ 120763 w 911072"/>
              <a:gd name="connsiteY9" fmla="*/ 509107 h 91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1072" h="911072">
                <a:moveTo>
                  <a:pt x="120763" y="187681"/>
                </a:moveTo>
                <a:lnTo>
                  <a:pt x="790309" y="187681"/>
                </a:lnTo>
                <a:lnTo>
                  <a:pt x="790309" y="401965"/>
                </a:lnTo>
                <a:lnTo>
                  <a:pt x="120763" y="401965"/>
                </a:lnTo>
                <a:lnTo>
                  <a:pt x="120763" y="187681"/>
                </a:lnTo>
                <a:close/>
                <a:moveTo>
                  <a:pt x="120763" y="509107"/>
                </a:moveTo>
                <a:lnTo>
                  <a:pt x="790309" y="509107"/>
                </a:lnTo>
                <a:lnTo>
                  <a:pt x="790309" y="723391"/>
                </a:lnTo>
                <a:lnTo>
                  <a:pt x="120763" y="723391"/>
                </a:lnTo>
                <a:lnTo>
                  <a:pt x="120763" y="509107"/>
                </a:lnTo>
                <a:close/>
              </a:path>
            </a:pathLst>
          </a:custGeom>
          <a:solidFill>
            <a:schemeClr val="tx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0763" tIns="187681" rIns="120763" bIns="187681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1500" kern="1200"/>
          </a:p>
        </p:txBody>
      </p:sp>
      <p:sp>
        <p:nvSpPr>
          <p:cNvPr id="24" name="Multiplication Sign 23">
            <a:extLst>
              <a:ext uri="{FF2B5EF4-FFF2-40B4-BE49-F238E27FC236}">
                <a16:creationId xmlns:a16="http://schemas.microsoft.com/office/drawing/2014/main" xmlns="" id="{7A3C14D6-B353-4B6C-9AAE-A510BC41AD9A}"/>
              </a:ext>
            </a:extLst>
          </p:cNvPr>
          <p:cNvSpPr/>
          <p:nvPr/>
        </p:nvSpPr>
        <p:spPr>
          <a:xfrm>
            <a:off x="4485390" y="3178219"/>
            <a:ext cx="911072" cy="936102"/>
          </a:xfrm>
          <a:prstGeom prst="mathMultiply">
            <a:avLst/>
          </a:prstGeom>
          <a:solidFill>
            <a:schemeClr val="tx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800">
              <a:solidFill>
                <a:schemeClr val="tx1"/>
              </a:solidFill>
            </a:endParaRPr>
          </a:p>
        </p:txBody>
      </p:sp>
      <p:sp>
        <p:nvSpPr>
          <p:cNvPr id="25" name="Division Sign 24">
            <a:extLst>
              <a:ext uri="{FF2B5EF4-FFF2-40B4-BE49-F238E27FC236}">
                <a16:creationId xmlns:a16="http://schemas.microsoft.com/office/drawing/2014/main" xmlns="" id="{006FF030-5431-49BE-91BD-B1DA5179FE06}"/>
              </a:ext>
            </a:extLst>
          </p:cNvPr>
          <p:cNvSpPr/>
          <p:nvPr/>
        </p:nvSpPr>
        <p:spPr>
          <a:xfrm>
            <a:off x="2148076" y="3271885"/>
            <a:ext cx="911072" cy="784424"/>
          </a:xfrm>
          <a:prstGeom prst="mathDivide">
            <a:avLst/>
          </a:prstGeom>
          <a:solidFill>
            <a:schemeClr val="tx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800">
              <a:solidFill>
                <a:schemeClr val="tx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xmlns="" id="{826E6654-7C9C-4F4A-BE75-C78608AD4DF8}"/>
              </a:ext>
            </a:extLst>
          </p:cNvPr>
          <p:cNvSpPr/>
          <p:nvPr/>
        </p:nvSpPr>
        <p:spPr>
          <a:xfrm>
            <a:off x="9336360" y="2453489"/>
            <a:ext cx="2152534" cy="2167046"/>
          </a:xfrm>
          <a:custGeom>
            <a:avLst/>
            <a:gdLst>
              <a:gd name="connsiteX0" fmla="*/ 0 w 1570815"/>
              <a:gd name="connsiteY0" fmla="*/ 785408 h 1570815"/>
              <a:gd name="connsiteX1" fmla="*/ 785408 w 1570815"/>
              <a:gd name="connsiteY1" fmla="*/ 0 h 1570815"/>
              <a:gd name="connsiteX2" fmla="*/ 1570816 w 1570815"/>
              <a:gd name="connsiteY2" fmla="*/ 785408 h 1570815"/>
              <a:gd name="connsiteX3" fmla="*/ 785408 w 1570815"/>
              <a:gd name="connsiteY3" fmla="*/ 1570816 h 1570815"/>
              <a:gd name="connsiteX4" fmla="*/ 0 w 1570815"/>
              <a:gd name="connsiteY4" fmla="*/ 785408 h 1570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0815" h="1570815">
                <a:moveTo>
                  <a:pt x="0" y="785408"/>
                </a:moveTo>
                <a:cubicBezTo>
                  <a:pt x="0" y="351639"/>
                  <a:pt x="351639" y="0"/>
                  <a:pt x="785408" y="0"/>
                </a:cubicBezTo>
                <a:cubicBezTo>
                  <a:pt x="1219177" y="0"/>
                  <a:pt x="1570816" y="351639"/>
                  <a:pt x="1570816" y="785408"/>
                </a:cubicBezTo>
                <a:cubicBezTo>
                  <a:pt x="1570816" y="1219177"/>
                  <a:pt x="1219177" y="1570816"/>
                  <a:pt x="785408" y="1570816"/>
                </a:cubicBezTo>
                <a:cubicBezTo>
                  <a:pt x="351639" y="1570816"/>
                  <a:pt x="0" y="1219177"/>
                  <a:pt x="0" y="785408"/>
                </a:cubicBezTo>
                <a:close/>
              </a:path>
            </a:pathLst>
          </a:custGeom>
          <a:solidFill>
            <a:schemeClr val="accent6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2901" tIns="252901" rIns="252901" bIns="252901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ka-GE" sz="2300" kern="1200" dirty="0" smtClean="0"/>
              <a:t>დარჩენილი ნიმუშის ზომა</a:t>
            </a:r>
            <a:endParaRPr lang="en-GB" sz="2300" kern="1200" dirty="0"/>
          </a:p>
        </p:txBody>
      </p:sp>
    </p:spTree>
    <p:extLst>
      <p:ext uri="{BB962C8B-B14F-4D97-AF65-F5344CB8AC3E}">
        <p14:creationId xmlns:p14="http://schemas.microsoft.com/office/powerpoint/2010/main" val="268679760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5054600" cy="787460"/>
          </a:xfrm>
        </p:spPr>
        <p:txBody>
          <a:bodyPr/>
          <a:lstStyle/>
          <a:p>
            <a:pPr eaLnBrk="1" hangingPunct="1"/>
            <a:r>
              <a:rPr lang="ka-GE" sz="2500" dirty="0" smtClean="0"/>
              <a:t>ნიმუშის ზომები</a:t>
            </a:r>
            <a:r>
              <a:rPr lang="en-GB" sz="2500" dirty="0" smtClean="0"/>
              <a:t>:</a:t>
            </a:r>
            <a:r>
              <a:rPr lang="en-GB" sz="2500" dirty="0"/>
              <a:t/>
            </a:r>
            <a:br>
              <a:rPr lang="en-GB" sz="2500" dirty="0"/>
            </a:br>
            <a:r>
              <a:rPr lang="ka-GE" sz="2500" dirty="0" smtClean="0"/>
              <a:t>ძირითადი ტესტირება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59</a:t>
            </a:fld>
            <a:endParaRPr lang="en-GB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ka-GE" sz="2200" dirty="0" smtClean="0"/>
              <a:t>რისკ ფაქტორის ცხრილი</a:t>
            </a:r>
            <a:r>
              <a:rPr lang="en-GB" sz="2200" dirty="0" smtClean="0"/>
              <a:t>: </a:t>
            </a:r>
            <a:endParaRPr lang="en-GB" sz="2200" dirty="0"/>
          </a:p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en-GB" dirty="0">
                <a:highlight>
                  <a:srgbClr val="FFFF00"/>
                </a:highlight>
              </a:rPr>
              <a:t>	</a:t>
            </a:r>
            <a:r>
              <a:rPr lang="en-GB" dirty="0"/>
              <a:t>	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xmlns="" id="{A6CD64CD-ABAA-4E86-A5FA-639113B985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20684"/>
              </p:ext>
            </p:extLst>
          </p:nvPr>
        </p:nvGraphicFramePr>
        <p:xfrm>
          <a:off x="911424" y="2719560"/>
          <a:ext cx="9948692" cy="2686570"/>
        </p:xfrm>
        <a:graphic>
          <a:graphicData uri="http://schemas.openxmlformats.org/drawingml/2006/table">
            <a:tbl>
              <a:tblPr firstRow="1" bandRow="1"/>
              <a:tblGrid>
                <a:gridCol w="1440160">
                  <a:extLst>
                    <a:ext uri="{9D8B030D-6E8A-4147-A177-3AD203B41FA5}">
                      <a16:colId xmlns:a16="http://schemas.microsoft.com/office/drawing/2014/main" xmlns="" val="1869059098"/>
                    </a:ext>
                  </a:extLst>
                </a:gridCol>
                <a:gridCol w="1431930">
                  <a:extLst>
                    <a:ext uri="{9D8B030D-6E8A-4147-A177-3AD203B41FA5}">
                      <a16:colId xmlns:a16="http://schemas.microsoft.com/office/drawing/2014/main" xmlns="" val="3728038968"/>
                    </a:ext>
                  </a:extLst>
                </a:gridCol>
                <a:gridCol w="81575">
                  <a:extLst>
                    <a:ext uri="{9D8B030D-6E8A-4147-A177-3AD203B41FA5}">
                      <a16:colId xmlns:a16="http://schemas.microsoft.com/office/drawing/2014/main" xmlns="" val="89436619"/>
                    </a:ext>
                  </a:extLst>
                </a:gridCol>
                <a:gridCol w="1152242">
                  <a:extLst>
                    <a:ext uri="{9D8B030D-6E8A-4147-A177-3AD203B41FA5}">
                      <a16:colId xmlns:a16="http://schemas.microsoft.com/office/drawing/2014/main" xmlns="" val="1531453749"/>
                    </a:ext>
                  </a:extLst>
                </a:gridCol>
                <a:gridCol w="1152242">
                  <a:extLst>
                    <a:ext uri="{9D8B030D-6E8A-4147-A177-3AD203B41FA5}">
                      <a16:colId xmlns:a16="http://schemas.microsoft.com/office/drawing/2014/main" xmlns="" val="457295153"/>
                    </a:ext>
                  </a:extLst>
                </a:gridCol>
                <a:gridCol w="1152242">
                  <a:extLst>
                    <a:ext uri="{9D8B030D-6E8A-4147-A177-3AD203B41FA5}">
                      <a16:colId xmlns:a16="http://schemas.microsoft.com/office/drawing/2014/main" xmlns="" val="3764237782"/>
                    </a:ext>
                  </a:extLst>
                </a:gridCol>
                <a:gridCol w="81575">
                  <a:extLst>
                    <a:ext uri="{9D8B030D-6E8A-4147-A177-3AD203B41FA5}">
                      <a16:colId xmlns:a16="http://schemas.microsoft.com/office/drawing/2014/main" xmlns="" val="3853678536"/>
                    </a:ext>
                  </a:extLst>
                </a:gridCol>
                <a:gridCol w="1152242">
                  <a:extLst>
                    <a:ext uri="{9D8B030D-6E8A-4147-A177-3AD203B41FA5}">
                      <a16:colId xmlns:a16="http://schemas.microsoft.com/office/drawing/2014/main" xmlns="" val="2050547588"/>
                    </a:ext>
                  </a:extLst>
                </a:gridCol>
                <a:gridCol w="1152242">
                  <a:extLst>
                    <a:ext uri="{9D8B030D-6E8A-4147-A177-3AD203B41FA5}">
                      <a16:colId xmlns:a16="http://schemas.microsoft.com/office/drawing/2014/main" xmlns="" val="605485787"/>
                    </a:ext>
                  </a:extLst>
                </a:gridCol>
                <a:gridCol w="1152242">
                  <a:extLst>
                    <a:ext uri="{9D8B030D-6E8A-4147-A177-3AD203B41FA5}">
                      <a16:colId xmlns:a16="http://schemas.microsoft.com/office/drawing/2014/main" xmlns="" val="3588950459"/>
                    </a:ext>
                  </a:extLst>
                </a:gridCol>
              </a:tblGrid>
              <a:tr h="42304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ka-GE" sz="17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დაყრდნობა</a:t>
                      </a:r>
                      <a:r>
                        <a:rPr lang="en-GB" sz="17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:</a:t>
                      </a:r>
                      <a:endParaRPr lang="en-GB" sz="17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1F8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ka-GE" sz="17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ფინანსური მდგომარეობის ანგარიშგება</a:t>
                      </a:r>
                      <a:endParaRPr lang="en-GB" sz="17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7F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ka-GE" sz="17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საქმიანობის შედეგების ანგარიშგება</a:t>
                      </a:r>
                      <a:endParaRPr lang="en-GB" sz="17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A4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29635075"/>
                  </a:ext>
                </a:extLst>
              </a:tr>
              <a:tr h="423040">
                <a:tc>
                  <a:txBody>
                    <a:bodyPr/>
                    <a:lstStyle/>
                    <a:p>
                      <a:pPr algn="ctr" fontAlgn="b"/>
                      <a:r>
                        <a:rPr lang="ka-GE" sz="15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კონტროლზე</a:t>
                      </a:r>
                      <a:r>
                        <a:rPr lang="en-GB" sz="15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1F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15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ანალიზურ მიმოხილვაზე</a:t>
                      </a:r>
                      <a:r>
                        <a:rPr lang="en-GB" sz="15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  <a:endParaRPr lang="en-GB" sz="15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1F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15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მაღალი რისკი</a:t>
                      </a:r>
                      <a:endParaRPr lang="en-GB" sz="15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7F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15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საშუალო რისკი</a:t>
                      </a:r>
                      <a:endParaRPr lang="en-GB" sz="15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7F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15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დაბალი რისკი</a:t>
                      </a:r>
                      <a:endParaRPr lang="en-GB" sz="15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7F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15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მაღალი რისკი</a:t>
                      </a:r>
                      <a:endParaRPr lang="en-GB" sz="15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A4A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15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საშუალო</a:t>
                      </a:r>
                      <a:r>
                        <a:rPr lang="ka-GE" sz="15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რისკი</a:t>
                      </a:r>
                      <a:endParaRPr lang="en-GB" sz="15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A4A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15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დაბალი რისკი</a:t>
                      </a:r>
                      <a:endParaRPr lang="en-GB" sz="15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A4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53431275"/>
                  </a:ext>
                </a:extLst>
              </a:tr>
              <a:tr h="423040">
                <a:tc>
                  <a:txBody>
                    <a:bodyPr/>
                    <a:lstStyle/>
                    <a:p>
                      <a:pPr algn="ctr" fontAlgn="b"/>
                      <a:r>
                        <a:rPr lang="ka-GE" sz="2000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არა</a:t>
                      </a:r>
                      <a:endParaRPr lang="en-GB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2000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არა</a:t>
                      </a:r>
                      <a:endParaRPr lang="en-GB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41646434"/>
                  </a:ext>
                </a:extLst>
              </a:tr>
              <a:tr h="423040">
                <a:tc>
                  <a:txBody>
                    <a:bodyPr/>
                    <a:lstStyle/>
                    <a:p>
                      <a:pPr algn="ctr" fontAlgn="b"/>
                      <a:r>
                        <a:rPr lang="ka-GE" sz="2000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კი</a:t>
                      </a:r>
                      <a:endParaRPr lang="en-GB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2000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არა</a:t>
                      </a:r>
                      <a:endParaRPr lang="en-GB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7305737"/>
                  </a:ext>
                </a:extLst>
              </a:tr>
              <a:tr h="423040">
                <a:tc>
                  <a:txBody>
                    <a:bodyPr/>
                    <a:lstStyle/>
                    <a:p>
                      <a:pPr algn="ctr" fontAlgn="b"/>
                      <a:r>
                        <a:rPr lang="ka-GE" sz="2000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არა</a:t>
                      </a:r>
                      <a:endParaRPr lang="en-GB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2000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კი</a:t>
                      </a:r>
                      <a:endParaRPr lang="en-GB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73398360"/>
                  </a:ext>
                </a:extLst>
              </a:tr>
              <a:tr h="423040">
                <a:tc>
                  <a:txBody>
                    <a:bodyPr/>
                    <a:lstStyle/>
                    <a:p>
                      <a:pPr algn="ctr" fontAlgn="b"/>
                      <a:r>
                        <a:rPr lang="ka-GE" sz="2000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კი</a:t>
                      </a:r>
                      <a:endParaRPr lang="en-GB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a-GE" sz="2000" b="0" i="0" u="none" strike="noStrike" dirty="0" smtClean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კი</a:t>
                      </a:r>
                      <a:endParaRPr lang="en-GB" sz="2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098647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9492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6375896" cy="507831"/>
          </a:xfrm>
        </p:spPr>
        <p:txBody>
          <a:bodyPr/>
          <a:lstStyle/>
          <a:p>
            <a:r>
              <a:rPr lang="ka-GE" dirty="0" smtClean="0"/>
              <a:t>სახელმძღვანელოს წინაპირობა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en-GB" sz="2100" dirty="0"/>
              <a:t>HAT </a:t>
            </a:r>
            <a:r>
              <a:rPr lang="ka-GE" sz="2100" dirty="0"/>
              <a:t>აუდიტის სახელმძღვანელო სრულად შეესაბამება აუდიტის საერთაშორისო </a:t>
            </a:r>
            <a:r>
              <a:rPr lang="ka-GE" sz="2100" dirty="0" smtClean="0"/>
              <a:t>სტანდარტებს</a:t>
            </a:r>
            <a:endParaRPr lang="en-GB" sz="2100" dirty="0"/>
          </a:p>
          <a:p>
            <a:r>
              <a:rPr lang="ka-GE" sz="2100" dirty="0" smtClean="0"/>
              <a:t>ეს ვერსია </a:t>
            </a:r>
            <a:r>
              <a:rPr lang="ka-GE" sz="2100" dirty="0"/>
              <a:t>დათარიღებულია 2018 წლის აპრილით და ძალაშია 2016 წლის 15 </a:t>
            </a:r>
            <a:r>
              <a:rPr lang="ka-GE" sz="2100" dirty="0" smtClean="0"/>
              <a:t>დეკემბერს ან მის შემდგომ დაწყებული </a:t>
            </a:r>
            <a:r>
              <a:rPr lang="ka-GE" sz="2100" dirty="0"/>
              <a:t>სააღრიცხვო </a:t>
            </a:r>
            <a:r>
              <a:rPr lang="ka-GE" sz="2100" dirty="0" smtClean="0"/>
              <a:t>პერიოდებისთვის</a:t>
            </a:r>
            <a:endParaRPr lang="en-GB" sz="2100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5054600" cy="787460"/>
          </a:xfrm>
        </p:spPr>
        <p:txBody>
          <a:bodyPr/>
          <a:lstStyle/>
          <a:p>
            <a:pPr eaLnBrk="1" hangingPunct="1"/>
            <a:r>
              <a:rPr lang="ka-GE" sz="2500" dirty="0" smtClean="0"/>
              <a:t>ნიმუშის ზომები</a:t>
            </a:r>
            <a:r>
              <a:rPr lang="en-GB" sz="2500" dirty="0" smtClean="0"/>
              <a:t>:</a:t>
            </a:r>
            <a:r>
              <a:rPr lang="en-GB" sz="2500" dirty="0"/>
              <a:t/>
            </a:r>
            <a:br>
              <a:rPr lang="en-GB" sz="2500" dirty="0"/>
            </a:br>
            <a:r>
              <a:rPr lang="ka-GE" sz="2500" dirty="0" smtClean="0"/>
              <a:t>ძირითადი ტესტირება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60</a:t>
            </a:fld>
            <a:endParaRPr lang="en-GB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ka-GE" sz="2100" b="1" dirty="0" smtClean="0"/>
              <a:t>მაგალითი</a:t>
            </a:r>
            <a:r>
              <a:rPr lang="en-GB" sz="2100" dirty="0" smtClean="0"/>
              <a:t>: </a:t>
            </a:r>
            <a:r>
              <a:rPr lang="ka-GE" sz="2100" dirty="0" smtClean="0"/>
              <a:t>სავაჭრო დებიტორული დავალიანება</a:t>
            </a:r>
            <a:endParaRPr lang="en-GB" sz="2100" dirty="0"/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GB" sz="2100" dirty="0"/>
              <a:t>		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F591EDE7-573E-4BA2-A24B-3DB13CE8DE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123709"/>
              </p:ext>
            </p:extLst>
          </p:nvPr>
        </p:nvGraphicFramePr>
        <p:xfrm>
          <a:off x="1055440" y="2296160"/>
          <a:ext cx="9937104" cy="3703320"/>
        </p:xfrm>
        <a:graphic>
          <a:graphicData uri="http://schemas.openxmlformats.org/drawingml/2006/table">
            <a:tbl>
              <a:tblPr firstRow="1" bandRow="1"/>
              <a:tblGrid>
                <a:gridCol w="6840760">
                  <a:extLst>
                    <a:ext uri="{9D8B030D-6E8A-4147-A177-3AD203B41FA5}">
                      <a16:colId xmlns:a16="http://schemas.microsoft.com/office/drawing/2014/main" xmlns="" val="321526882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xmlns="" val="741892839"/>
                    </a:ext>
                  </a:extLst>
                </a:gridCol>
              </a:tblGrid>
              <a:tr h="325802">
                <a:tc>
                  <a:txBody>
                    <a:bodyPr/>
                    <a:lstStyle/>
                    <a:p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ერთობლიობა თითოეულ ხანდაზმულ დებიტორულ დავალიანებათა ჩამონათვალზე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:</a:t>
                      </a:r>
                      <a:endParaRPr lang="en-GB" sz="2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46" rtl="0" eaLnBrk="1" latinLnBrk="0" hangingPunct="1"/>
                      <a:r>
                        <a:rPr lang="ka-GE" sz="21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ფე </a:t>
                      </a:r>
                      <a:r>
                        <a:rPr lang="en-GB" sz="21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1,550,375</a:t>
                      </a:r>
                      <a:endParaRPr lang="en-GB" sz="210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340937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მთლიანი არსებითობა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:</a:t>
                      </a:r>
                      <a:endParaRPr lang="en-GB" sz="2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46" rtl="0" eaLnBrk="1" latinLnBrk="0" hangingPunct="1"/>
                      <a:r>
                        <a:rPr lang="ka-GE" sz="21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ფე </a:t>
                      </a:r>
                      <a:r>
                        <a:rPr lang="en-GB" sz="21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100,000</a:t>
                      </a:r>
                      <a:endParaRPr lang="en-GB" sz="210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902040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სამუშაო არსებითობა</a:t>
                      </a:r>
                      <a:endParaRPr lang="en-GB" sz="2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46" rtl="0" eaLnBrk="1" latinLnBrk="0" hangingPunct="1"/>
                      <a:r>
                        <a:rPr lang="en-GB" sz="210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a-GE" sz="21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ფე </a:t>
                      </a:r>
                      <a:r>
                        <a:rPr lang="en-GB" sz="21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75,000</a:t>
                      </a:r>
                      <a:endParaRPr lang="en-GB" sz="210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44096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რისკის შეფასებული დონე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:</a:t>
                      </a:r>
                      <a:endParaRPr lang="en-GB" sz="2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46" rtl="0" eaLnBrk="1" latinLnBrk="0" hangingPunct="1"/>
                      <a:r>
                        <a:rPr lang="ka-GE" sz="21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დაბალი</a:t>
                      </a:r>
                      <a:endParaRPr lang="en-GB" sz="210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216540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კონტროლზე დაყრდნობა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?</a:t>
                      </a:r>
                      <a:endParaRPr lang="en-GB" sz="2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46" rtl="0" eaLnBrk="1" latinLnBrk="0" hangingPunct="1"/>
                      <a:r>
                        <a:rPr lang="ka-GE" sz="21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არა</a:t>
                      </a:r>
                      <a:endParaRPr lang="en-GB" sz="210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192711110"/>
                  </a:ext>
                </a:extLst>
              </a:tr>
              <a:tr h="344656">
                <a:tc>
                  <a:txBody>
                    <a:bodyPr/>
                    <a:lstStyle/>
                    <a:p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ანალიზურ მიმოხილვაზე დაყრდნობა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?</a:t>
                      </a:r>
                      <a:endParaRPr lang="en-GB" sz="2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46" rtl="0" eaLnBrk="1" latinLnBrk="0" hangingPunct="1"/>
                      <a:r>
                        <a:rPr lang="ka-GE" sz="21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არა</a:t>
                      </a:r>
                      <a:endParaRPr lang="en-GB" sz="210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129069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922678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9897461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591346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5054600" cy="787460"/>
          </a:xfrm>
        </p:spPr>
        <p:txBody>
          <a:bodyPr/>
          <a:lstStyle/>
          <a:p>
            <a:pPr eaLnBrk="1" hangingPunct="1"/>
            <a:r>
              <a:rPr lang="ka-GE" sz="2500" dirty="0" smtClean="0"/>
              <a:t>ნიმუშის ზომები</a:t>
            </a:r>
            <a:r>
              <a:rPr lang="en-GB" sz="2500" dirty="0" smtClean="0"/>
              <a:t>:</a:t>
            </a:r>
            <a:r>
              <a:rPr lang="en-GB" sz="2500" dirty="0"/>
              <a:t/>
            </a:r>
            <a:br>
              <a:rPr lang="en-GB" sz="2500" dirty="0"/>
            </a:br>
            <a:r>
              <a:rPr lang="ka-GE" sz="2500" dirty="0" smtClean="0"/>
              <a:t>ძირითადი ტესტირება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61</a:t>
            </a:fld>
            <a:endParaRPr lang="en-GB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ka-GE" sz="2100" b="1" dirty="0" smtClean="0"/>
              <a:t>მაგალითი</a:t>
            </a:r>
            <a:r>
              <a:rPr lang="en-GB" sz="2100" dirty="0" smtClean="0"/>
              <a:t>: </a:t>
            </a:r>
            <a:r>
              <a:rPr lang="ka-GE" sz="2100" dirty="0" smtClean="0"/>
              <a:t>სავაჭრო დებიტორული დავალიანება</a:t>
            </a:r>
            <a:endParaRPr lang="en-GB" sz="2100" dirty="0"/>
          </a:p>
          <a:p>
            <a:pPr lvl="1" algn="just"/>
            <a:endParaRPr lang="en-GB" dirty="0"/>
          </a:p>
          <a:p>
            <a:pPr lvl="1" algn="just"/>
            <a:r>
              <a:rPr lang="ka-GE" sz="2100" dirty="0" smtClean="0"/>
              <a:t>ხანდაზმულ დებიტორულ დავალიანებათა ჩამონათვალი </a:t>
            </a:r>
            <a:r>
              <a:rPr lang="ka-GE" sz="2100" dirty="0"/>
              <a:t>მოიცავს შემდეგ ნაშთებს </a:t>
            </a:r>
            <a:r>
              <a:rPr lang="en-GB" sz="2100" dirty="0" smtClean="0"/>
              <a:t>:</a:t>
            </a:r>
            <a:endParaRPr lang="en-GB" sz="2100" dirty="0"/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GB" sz="2100" dirty="0"/>
              <a:t>		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928987BF-288D-4B0B-A2AF-13413DD8DC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48375"/>
              </p:ext>
            </p:extLst>
          </p:nvPr>
        </p:nvGraphicFramePr>
        <p:xfrm>
          <a:off x="1722466" y="3140968"/>
          <a:ext cx="9414094" cy="2103120"/>
        </p:xfrm>
        <a:graphic>
          <a:graphicData uri="http://schemas.openxmlformats.org/drawingml/2006/table">
            <a:tbl>
              <a:tblPr firstRow="1" bandRow="1"/>
              <a:tblGrid>
                <a:gridCol w="6650193">
                  <a:extLst>
                    <a:ext uri="{9D8B030D-6E8A-4147-A177-3AD203B41FA5}">
                      <a16:colId xmlns:a16="http://schemas.microsoft.com/office/drawing/2014/main" xmlns="" val="929055412"/>
                    </a:ext>
                  </a:extLst>
                </a:gridCol>
                <a:gridCol w="2763901">
                  <a:extLst>
                    <a:ext uri="{9D8B030D-6E8A-4147-A177-3AD203B41FA5}">
                      <a16:colId xmlns:a16="http://schemas.microsoft.com/office/drawing/2014/main" xmlns="" val="8591157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2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ka-GE" sz="2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ფე</a:t>
                      </a:r>
                      <a:endParaRPr lang="en-GB" sz="21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570252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შპს 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ABC </a:t>
                      </a:r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ტრენინგი</a:t>
                      </a:r>
                      <a:endParaRPr lang="en-GB" sz="2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79,450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28192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შპს 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DEF </a:t>
                      </a:r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ჯგუფი</a:t>
                      </a:r>
                      <a:endParaRPr lang="en-GB" sz="2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103,765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54000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1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GHI </a:t>
                      </a:r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ბუღალტერთა ამხანაგობა</a:t>
                      </a:r>
                      <a:endParaRPr lang="en-GB" sz="2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135,820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12642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შპს 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HAT </a:t>
                      </a:r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შესაბამისობა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(</a:t>
                      </a:r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დაკავშირებული მხარე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en-GB" sz="2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68,500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9127133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894250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5054600" cy="787460"/>
          </a:xfrm>
        </p:spPr>
        <p:txBody>
          <a:bodyPr/>
          <a:lstStyle/>
          <a:p>
            <a:pPr eaLnBrk="1" hangingPunct="1"/>
            <a:r>
              <a:rPr lang="ka-GE" sz="2500" dirty="0" smtClean="0"/>
              <a:t>ნიმუშის ზომები</a:t>
            </a:r>
            <a:r>
              <a:rPr lang="en-GB" sz="2500" dirty="0" smtClean="0"/>
              <a:t>:</a:t>
            </a:r>
            <a:r>
              <a:rPr lang="en-GB" sz="2500" dirty="0"/>
              <a:t/>
            </a:r>
            <a:br>
              <a:rPr lang="en-GB" sz="2500" dirty="0"/>
            </a:br>
            <a:r>
              <a:rPr lang="ka-GE" sz="2500" dirty="0" smtClean="0"/>
              <a:t>ძირითადი ტესტირება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62</a:t>
            </a:fld>
            <a:endParaRPr lang="en-GB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GB" dirty="0"/>
              <a:t>		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F591EDE7-573E-4BA2-A24B-3DB13CE8DE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027864"/>
              </p:ext>
            </p:extLst>
          </p:nvPr>
        </p:nvGraphicFramePr>
        <p:xfrm>
          <a:off x="1127448" y="1583051"/>
          <a:ext cx="9937104" cy="4535160"/>
        </p:xfrm>
        <a:graphic>
          <a:graphicData uri="http://schemas.openxmlformats.org/drawingml/2006/table">
            <a:tbl>
              <a:tblPr firstRow="1" bandRow="1"/>
              <a:tblGrid>
                <a:gridCol w="504056">
                  <a:extLst>
                    <a:ext uri="{9D8B030D-6E8A-4147-A177-3AD203B41FA5}">
                      <a16:colId xmlns:a16="http://schemas.microsoft.com/office/drawing/2014/main" xmlns="" val="321526882"/>
                    </a:ext>
                  </a:extLst>
                </a:gridCol>
                <a:gridCol w="7599162">
                  <a:extLst>
                    <a:ext uri="{9D8B030D-6E8A-4147-A177-3AD203B41FA5}">
                      <a16:colId xmlns:a16="http://schemas.microsoft.com/office/drawing/2014/main" xmlns="" val="3826515322"/>
                    </a:ext>
                  </a:extLst>
                </a:gridCol>
                <a:gridCol w="1833886">
                  <a:extLst>
                    <a:ext uri="{9D8B030D-6E8A-4147-A177-3AD203B41FA5}">
                      <a16:colId xmlns:a16="http://schemas.microsoft.com/office/drawing/2014/main" xmlns="" val="741892839"/>
                    </a:ext>
                  </a:extLst>
                </a:gridCol>
              </a:tblGrid>
              <a:tr h="418407">
                <a:tc gridSpan="2">
                  <a:txBody>
                    <a:bodyPr/>
                    <a:lstStyle/>
                    <a:p>
                      <a:endParaRPr lang="en-GB" sz="24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46" rtl="0" eaLnBrk="1" latinLnBrk="0" hangingPunct="1"/>
                      <a:r>
                        <a:rPr lang="ka-GE" sz="1800" b="1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ფე</a:t>
                      </a:r>
                      <a:endParaRPr lang="en-GB" sz="1800" b="1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04034150"/>
                  </a:ext>
                </a:extLst>
              </a:tr>
              <a:tr h="325802">
                <a:tc gridSpan="2">
                  <a:txBody>
                    <a:bodyPr/>
                    <a:lstStyle/>
                    <a:p>
                      <a:r>
                        <a:rPr lang="ka-GE" sz="1700" b="1" dirty="0" smtClean="0">
                          <a:solidFill>
                            <a:schemeClr val="accent1"/>
                          </a:solidFill>
                        </a:rPr>
                        <a:t>ერთობლიობა თითოეულ ხანდაზმულ დებიტორულ დავალიანებათა ჩამონათვალზე</a:t>
                      </a:r>
                      <a:r>
                        <a:rPr lang="en-GB" sz="1700" b="1" dirty="0" smtClean="0">
                          <a:solidFill>
                            <a:schemeClr val="accent1"/>
                          </a:solidFill>
                        </a:rPr>
                        <a:t>:</a:t>
                      </a:r>
                      <a:endParaRPr lang="en-GB" sz="17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 sz="2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46" rtl="0" eaLnBrk="1" latinLnBrk="0" hangingPunct="1"/>
                      <a:r>
                        <a:rPr lang="en-GB" sz="1700" b="1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1,550,375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340937456"/>
                  </a:ext>
                </a:extLst>
              </a:tr>
              <a:tr h="361816">
                <a:tc gridSpan="2">
                  <a:txBody>
                    <a:bodyPr/>
                    <a:lstStyle/>
                    <a:p>
                      <a:pPr marL="0" marR="0" lvl="0" indent="0" algn="l" defTabSz="9144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sz="1700" dirty="0" smtClean="0">
                          <a:solidFill>
                            <a:schemeClr val="accent1"/>
                          </a:solidFill>
                        </a:rPr>
                        <a:t>გამოკლებული</a:t>
                      </a:r>
                      <a:r>
                        <a:rPr lang="ka-GE" sz="1700" baseline="0" dirty="0" smtClean="0">
                          <a:solidFill>
                            <a:schemeClr val="accent1"/>
                          </a:solidFill>
                        </a:rPr>
                        <a:t> დიდი მუხლები </a:t>
                      </a:r>
                      <a:r>
                        <a:rPr lang="en-GB" sz="1700" dirty="0" smtClean="0">
                          <a:solidFill>
                            <a:schemeClr val="accent1"/>
                          </a:solidFill>
                        </a:rPr>
                        <a:t>(</a:t>
                      </a:r>
                      <a:r>
                        <a:rPr lang="ka-GE" sz="1700" dirty="0" smtClean="0">
                          <a:solidFill>
                            <a:schemeClr val="accent1"/>
                          </a:solidFill>
                        </a:rPr>
                        <a:t>ნებისმიერი, რომელიც აღემატება სამუშაო არსებითობას</a:t>
                      </a:r>
                      <a:r>
                        <a:rPr lang="en-GB" sz="1700" dirty="0" smtClean="0">
                          <a:solidFill>
                            <a:schemeClr val="accent1"/>
                          </a:solidFill>
                        </a:rPr>
                        <a:t>)</a:t>
                      </a:r>
                      <a:endParaRPr lang="en-GB" sz="17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46" rtl="0" eaLnBrk="1" latinLnBrk="0" hangingPunct="1"/>
                      <a:endParaRPr lang="en-GB" sz="17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902040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ka-GE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შპს </a:t>
                      </a:r>
                      <a:r>
                        <a:rPr lang="en-GB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ABC </a:t>
                      </a:r>
                      <a:r>
                        <a:rPr lang="ka-GE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ტრენინგი</a:t>
                      </a:r>
                      <a:endParaRPr lang="en-GB" sz="17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7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(79,450)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44096644"/>
                  </a:ext>
                </a:extLst>
              </a:tr>
              <a:tr h="394960"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ka-GE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შპს </a:t>
                      </a:r>
                      <a:r>
                        <a:rPr lang="en-GB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DEF </a:t>
                      </a:r>
                      <a:r>
                        <a:rPr lang="ka-GE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ჯგუფი</a:t>
                      </a:r>
                      <a:endParaRPr lang="en-GB" sz="17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7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(103,765)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216540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7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GHI </a:t>
                      </a:r>
                      <a:r>
                        <a:rPr lang="ka-GE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ბუღალტერთა ამხანაგობა</a:t>
                      </a:r>
                      <a:endParaRPr lang="en-GB" sz="17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7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(135,820)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19271111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algn="l" defTabSz="914446" rtl="0" eaLnBrk="1" latinLnBrk="0" hangingPunct="1"/>
                      <a:r>
                        <a:rPr lang="ka-GE" sz="170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გამოკლებული</a:t>
                      </a:r>
                      <a:r>
                        <a:rPr lang="ka-GE" sz="1700" kern="1200" baseline="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 ძირითადი მუხლები</a:t>
                      </a:r>
                      <a:r>
                        <a:rPr lang="en-GB" sz="170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ka-GE" sz="170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ნებისმიერი,</a:t>
                      </a:r>
                      <a:r>
                        <a:rPr lang="ka-GE" sz="1700" kern="1200" baseline="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 რომელიც ითვლება მნიშვნელოვნად</a:t>
                      </a:r>
                      <a:r>
                        <a:rPr lang="en-GB" sz="1700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700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700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922678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შპს </a:t>
                      </a:r>
                      <a:r>
                        <a:rPr lang="en-GB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HAT </a:t>
                      </a:r>
                      <a:r>
                        <a:rPr lang="ka-GE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შესაბამისობა</a:t>
                      </a:r>
                      <a:r>
                        <a:rPr lang="en-GB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(</a:t>
                      </a:r>
                      <a:r>
                        <a:rPr lang="ka-GE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დაკავშირებული მხარე</a:t>
                      </a:r>
                      <a:r>
                        <a:rPr lang="en-GB" sz="17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en-GB" sz="17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46" rtl="0" eaLnBrk="1" latinLnBrk="0" hangingPunct="1"/>
                      <a:r>
                        <a:rPr lang="en-GB" sz="170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(68,500)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989746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7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46" rtl="0" eaLnBrk="1" latinLnBrk="0" hangingPunct="1"/>
                      <a:endParaRPr lang="en-GB" sz="17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343146719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algn="l" defTabSz="914446" rtl="0" eaLnBrk="1" latinLnBrk="0" hangingPunct="1"/>
                      <a:r>
                        <a:rPr lang="ka-GE" sz="1700" b="1" kern="1200" dirty="0" smtClean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დარჩენილი ერთობლიობა</a:t>
                      </a:r>
                      <a:endParaRPr lang="en-GB" sz="1700" b="1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46" rtl="0" eaLnBrk="1" latinLnBrk="0" hangingPunct="1"/>
                      <a:r>
                        <a:rPr lang="en-GB" sz="1700" b="1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1,162,840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316928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332726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5054600" cy="787460"/>
          </a:xfrm>
        </p:spPr>
        <p:txBody>
          <a:bodyPr/>
          <a:lstStyle/>
          <a:p>
            <a:pPr eaLnBrk="1" hangingPunct="1"/>
            <a:r>
              <a:rPr lang="ka-GE" sz="2500" dirty="0" smtClean="0"/>
              <a:t>ნიმუშის ზომები</a:t>
            </a:r>
            <a:r>
              <a:rPr lang="en-GB" sz="2500" dirty="0" smtClean="0"/>
              <a:t>:</a:t>
            </a:r>
            <a:r>
              <a:rPr lang="en-GB" sz="2500" dirty="0"/>
              <a:t/>
            </a:r>
            <a:br>
              <a:rPr lang="en-GB" sz="2500" dirty="0"/>
            </a:br>
            <a:r>
              <a:rPr lang="ka-GE" sz="2500" dirty="0" smtClean="0"/>
              <a:t>ძირითადი ტესტირება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63</a:t>
            </a:fld>
            <a:endParaRPr lang="en-GB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</a:pPr>
            <a:endParaRPr lang="en-GB" dirty="0"/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GB" dirty="0"/>
              <a:t>	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F40008E9-B2A7-4CC6-A950-230BC3434F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994969"/>
              </p:ext>
            </p:extLst>
          </p:nvPr>
        </p:nvGraphicFramePr>
        <p:xfrm>
          <a:off x="1271464" y="1905000"/>
          <a:ext cx="9433048" cy="3886200"/>
        </p:xfrm>
        <a:graphic>
          <a:graphicData uri="http://schemas.openxmlformats.org/drawingml/2006/table">
            <a:tbl>
              <a:tblPr firstRow="1" bandRow="1"/>
              <a:tblGrid>
                <a:gridCol w="6264696">
                  <a:extLst>
                    <a:ext uri="{9D8B030D-6E8A-4147-A177-3AD203B41FA5}">
                      <a16:colId xmlns:a16="http://schemas.microsoft.com/office/drawing/2014/main" xmlns="" val="1055873526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xmlns="" val="42877970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დარჩენილი ერთობლიობა </a:t>
                      </a:r>
                      <a:r>
                        <a:rPr lang="en-GB" sz="2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(A</a:t>
                      </a:r>
                      <a:r>
                        <a:rPr lang="en-GB" sz="2100" b="1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a-GE" sz="21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ფე </a:t>
                      </a:r>
                      <a:r>
                        <a:rPr lang="en-GB" sz="21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1,162,840</a:t>
                      </a:r>
                      <a:endParaRPr lang="en-GB" sz="21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911571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ka-GE" sz="210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მთლიანი არსებითობა </a:t>
                      </a:r>
                      <a:r>
                        <a:rPr lang="en-GB" sz="2100" b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(B</a:t>
                      </a:r>
                      <a:r>
                        <a:rPr lang="en-GB" sz="2100" b="1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ფე 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100,000</a:t>
                      </a:r>
                      <a:endParaRPr lang="en-GB" sz="2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935979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რისკ ფაქტორი 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არანაირი კონტროლი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არანაირი ანალიზური</a:t>
                      </a:r>
                      <a:r>
                        <a:rPr lang="ka-GE" sz="2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მიმოხილვა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) </a:t>
                      </a:r>
                      <a:r>
                        <a:rPr lang="en-GB" sz="2100" b="1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(C)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1.2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386281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2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2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676255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გამოიყენეთ</a:t>
                      </a:r>
                      <a:r>
                        <a:rPr lang="ka-GE" sz="21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ფორმულა 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[</a:t>
                      </a:r>
                      <a:r>
                        <a:rPr lang="en-GB" sz="2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en-GB" sz="2100" b="1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A/B) x C</a:t>
                      </a:r>
                      <a:r>
                        <a:rPr lang="en-GB" sz="21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], </a:t>
                      </a:r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დარჩენილი ნიმუშის ზომა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21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= 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13.95, </a:t>
                      </a:r>
                      <a:r>
                        <a:rPr lang="ka-GE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დამრგვალება </a:t>
                      </a:r>
                      <a:r>
                        <a:rPr lang="en-GB" sz="21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14</a:t>
                      </a:r>
                      <a:endParaRPr lang="en-GB" sz="2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907009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2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2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49307945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just"/>
                      <a:r>
                        <a:rPr lang="ka-GE" sz="2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ამრიგად</a:t>
                      </a:r>
                      <a:r>
                        <a:rPr lang="en-GB" sz="2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: </a:t>
                      </a:r>
                      <a:r>
                        <a:rPr lang="ka-GE" sz="2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მთლიანი ნიმუშის ზომაა 3 დიდი მუხლი, 1 ძირითადი მუხლი და 14 დარჩენილი ერთობლიობის მუხლი</a:t>
                      </a:r>
                      <a:endParaRPr lang="en-GB" sz="21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2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38497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567753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8032080" cy="856709"/>
          </a:xfrm>
        </p:spPr>
        <p:txBody>
          <a:bodyPr/>
          <a:lstStyle/>
          <a:p>
            <a:r>
              <a:rPr lang="en-GB" dirty="0"/>
              <a:t>Ac16</a:t>
            </a:r>
            <a:br>
              <a:rPr lang="en-GB" dirty="0"/>
            </a:br>
            <a:r>
              <a:rPr lang="ka-GE" sz="2500" dirty="0"/>
              <a:t>შემთხვევითი რიცხვების ცხრილი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64</a:t>
            </a:fld>
            <a:endParaRPr lang="en-GB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just"/>
            <a:r>
              <a:rPr lang="ka-GE" sz="2100" dirty="0"/>
              <a:t>მას შემდეგ, რაც </a:t>
            </a:r>
            <a:r>
              <a:rPr lang="ka-GE" sz="2100" dirty="0" smtClean="0"/>
              <a:t>დათვლილი იქნა თავად ნიმუშის ზომები, </a:t>
            </a:r>
            <a:r>
              <a:rPr lang="ka-GE" sz="2100" dirty="0"/>
              <a:t>ასევე უნდა </a:t>
            </a:r>
            <a:r>
              <a:rPr lang="ka-GE" sz="2100" dirty="0" smtClean="0"/>
              <a:t>დასაბუთდეს ნიმუშის </a:t>
            </a:r>
            <a:r>
              <a:rPr lang="ka-GE" sz="2100" dirty="0"/>
              <a:t>არჩევის </a:t>
            </a:r>
            <a:r>
              <a:rPr lang="ka-GE" sz="2100" dirty="0" smtClean="0"/>
              <a:t>საფუძველი</a:t>
            </a:r>
            <a:endParaRPr lang="en-GB" sz="2100" dirty="0" smtClean="0"/>
          </a:p>
          <a:p>
            <a:pPr algn="just"/>
            <a:r>
              <a:rPr lang="en-GB" sz="2100" dirty="0"/>
              <a:t>HAT </a:t>
            </a:r>
            <a:r>
              <a:rPr lang="ka-GE" sz="2100" dirty="0" smtClean="0"/>
              <a:t>გირჩევთ, </a:t>
            </a:r>
            <a:r>
              <a:rPr lang="ka-GE" sz="2100" dirty="0"/>
              <a:t>გამოიყენოთ შემთხვევითი რიცხვების </a:t>
            </a:r>
            <a:r>
              <a:rPr lang="ka-GE" sz="2100" dirty="0" smtClean="0"/>
              <a:t>ცხრილები (თუმცა, </a:t>
            </a:r>
            <a:r>
              <a:rPr lang="ka-GE" sz="2100" dirty="0"/>
              <a:t>ეს სავალდებულო არ </a:t>
            </a:r>
            <a:r>
              <a:rPr lang="ka-GE" sz="2100" dirty="0" smtClean="0"/>
              <a:t>არის)</a:t>
            </a:r>
            <a:endParaRPr lang="en-GB" sz="2100" dirty="0" smtClean="0"/>
          </a:p>
          <a:p>
            <a:pPr algn="just"/>
            <a:r>
              <a:rPr lang="en-GB" sz="2100" dirty="0"/>
              <a:t>Ac16 </a:t>
            </a:r>
            <a:r>
              <a:rPr lang="ka-GE" sz="2100" dirty="0"/>
              <a:t>შეიცავს </a:t>
            </a:r>
            <a:r>
              <a:rPr lang="en-GB" sz="2100" dirty="0" smtClean="0"/>
              <a:t>Excel</a:t>
            </a:r>
            <a:r>
              <a:rPr lang="ka-GE" sz="2100" dirty="0" smtClean="0"/>
              <a:t>-ის</a:t>
            </a:r>
            <a:r>
              <a:rPr lang="en-GB" sz="2100" dirty="0" smtClean="0"/>
              <a:t> </a:t>
            </a:r>
            <a:r>
              <a:rPr lang="ka-GE" sz="2100" dirty="0"/>
              <a:t>ცხრილს, რომელიც </a:t>
            </a:r>
            <a:r>
              <a:rPr lang="ka-GE" sz="2100" dirty="0" smtClean="0"/>
              <a:t>იძლევა შემთხვევით </a:t>
            </a:r>
            <a:r>
              <a:rPr lang="ka-GE" sz="2100" dirty="0"/>
              <a:t>რიცხვებს ზედა </a:t>
            </a:r>
            <a:r>
              <a:rPr lang="ka-GE" sz="2100" dirty="0" smtClean="0"/>
              <a:t>ველში შეყვანილი ციფრის საფუძველზე</a:t>
            </a:r>
            <a:endParaRPr lang="en-GB" sz="2100" dirty="0"/>
          </a:p>
          <a:p>
            <a:pPr algn="just"/>
            <a:r>
              <a:rPr lang="ka-GE" sz="2100" dirty="0"/>
              <a:t>ეს უნდა </a:t>
            </a:r>
            <a:r>
              <a:rPr lang="ka-GE" sz="2100" dirty="0" smtClean="0"/>
              <a:t>შეავსოთ და </a:t>
            </a:r>
            <a:r>
              <a:rPr lang="ka-GE" sz="2100" dirty="0"/>
              <a:t>შეინახოთ </a:t>
            </a:r>
            <a:r>
              <a:rPr lang="en-GB" sz="2100" dirty="0" smtClean="0"/>
              <a:t>PDF</a:t>
            </a:r>
            <a:r>
              <a:rPr lang="ka-GE" sz="2100" dirty="0" smtClean="0"/>
              <a:t> ფორმატში</a:t>
            </a:r>
            <a:r>
              <a:rPr lang="en-GB" sz="2100" dirty="0" smtClean="0"/>
              <a:t>/</a:t>
            </a:r>
            <a:r>
              <a:rPr lang="ka-GE" sz="2100" dirty="0" smtClean="0"/>
              <a:t>დაბეჭდილი</a:t>
            </a:r>
            <a:r>
              <a:rPr lang="ka-GE" sz="2100" dirty="0"/>
              <a:t>, </a:t>
            </a:r>
            <a:r>
              <a:rPr lang="ka-GE" sz="2100" dirty="0" smtClean="0"/>
              <a:t>თითოეული </a:t>
            </a:r>
            <a:r>
              <a:rPr lang="ka-GE" sz="2100" dirty="0"/>
              <a:t>შერჩეული </a:t>
            </a:r>
            <a:r>
              <a:rPr lang="ka-GE" sz="2100" dirty="0" smtClean="0"/>
              <a:t>ნიმუშის მხარდასაჭერად</a:t>
            </a: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391411902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8464128" cy="856709"/>
          </a:xfrm>
        </p:spPr>
        <p:txBody>
          <a:bodyPr/>
          <a:lstStyle/>
          <a:p>
            <a:r>
              <a:rPr lang="en-GB" dirty="0"/>
              <a:t>Ac17</a:t>
            </a:r>
            <a:br>
              <a:rPr lang="en-GB" dirty="0"/>
            </a:br>
            <a:r>
              <a:rPr lang="ka-GE" sz="2500" dirty="0" smtClean="0"/>
              <a:t>დროის განაწილების </a:t>
            </a:r>
            <a:r>
              <a:rPr lang="ka-GE" sz="2500" dirty="0"/>
              <a:t>დეტალური </a:t>
            </a:r>
            <a:r>
              <a:rPr lang="ka-GE" sz="2500" dirty="0" smtClean="0"/>
              <a:t>ბიუჯეტი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1613CB-3FEF-4075-BE66-571697D64F09}" type="slidenum">
              <a:rPr lang="en-GB" smtClean="0"/>
              <a:pPr>
                <a:defRPr/>
              </a:pPr>
              <a:t>65</a:t>
            </a:fld>
            <a:endParaRPr lang="en-GB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en-GB" sz="2100" dirty="0"/>
              <a:t>HAT </a:t>
            </a:r>
            <a:r>
              <a:rPr lang="ka-GE" sz="2100" dirty="0"/>
              <a:t>არ ქმნის პროფორმას საბიუჯეტო </a:t>
            </a:r>
            <a:r>
              <a:rPr lang="ka-GE" sz="2100" dirty="0" smtClean="0"/>
              <a:t>მიზნებისთვის </a:t>
            </a:r>
            <a:r>
              <a:rPr lang="ka-GE" sz="2100" dirty="0"/>
              <a:t>- თითოეულ პრაქტიკას </a:t>
            </a:r>
            <a:r>
              <a:rPr lang="ka-GE" sz="2100" dirty="0" smtClean="0"/>
              <a:t>გააჩნია საკუთარი </a:t>
            </a:r>
            <a:r>
              <a:rPr lang="ka-GE" sz="2100" dirty="0"/>
              <a:t>სისტემა</a:t>
            </a:r>
            <a:endParaRPr lang="en-GB" sz="2100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B1989E-ABFB-4B19-949C-A9D90DE0EF55}" type="slidenum">
              <a:rPr lang="en-GB" smtClean="0"/>
              <a:pPr>
                <a:defRPr/>
              </a:pPr>
              <a:t>66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84200" y="380941"/>
            <a:ext cx="7528024" cy="507831"/>
          </a:xfrm>
        </p:spPr>
        <p:txBody>
          <a:bodyPr/>
          <a:lstStyle/>
          <a:p>
            <a:r>
              <a:rPr lang="en-GB" dirty="0"/>
              <a:t>4. </a:t>
            </a:r>
            <a:r>
              <a:rPr lang="ka-GE" sz="2500" dirty="0"/>
              <a:t>ინფორმაციის გავრცელება</a:t>
            </a:r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215389842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9472240" cy="959827"/>
          </a:xfrm>
        </p:spPr>
        <p:txBody>
          <a:bodyPr>
            <a:noAutofit/>
          </a:bodyPr>
          <a:lstStyle/>
          <a:p>
            <a:r>
              <a:rPr lang="ka-GE" sz="2500" dirty="0"/>
              <a:t>ინფორმაციის გავრცელება</a:t>
            </a:r>
            <a:r>
              <a:rPr lang="en-GB" sz="2500" dirty="0" smtClean="0"/>
              <a:t>:</a:t>
            </a:r>
            <a:r>
              <a:rPr lang="en-GB" sz="2500" dirty="0"/>
              <a:t/>
            </a:r>
            <a:br>
              <a:rPr lang="en-GB" sz="2500" dirty="0"/>
            </a:br>
            <a:r>
              <a:rPr lang="ka-GE" sz="2500" dirty="0" smtClean="0"/>
              <a:t>გუნდიური დისკუსია </a:t>
            </a:r>
            <a:r>
              <a:rPr lang="ka-GE" sz="2500" dirty="0"/>
              <a:t>და ბრიფინგი</a:t>
            </a:r>
            <a:endParaRPr lang="en-GB" sz="25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67</a:t>
            </a:fld>
            <a:endParaRPr lang="en-GB"/>
          </a:p>
        </p:txBody>
      </p:sp>
      <p:pic>
        <p:nvPicPr>
          <p:cNvPr id="6" name="Content Placeholder 5" descr="Coffee%20and%20Croissant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567608" y="1628800"/>
            <a:ext cx="6624638" cy="4395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742364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8752160" cy="959827"/>
          </a:xfrm>
        </p:spPr>
        <p:txBody>
          <a:bodyPr>
            <a:noAutofit/>
          </a:bodyPr>
          <a:lstStyle/>
          <a:p>
            <a:r>
              <a:rPr lang="en-GB" dirty="0"/>
              <a:t>Ac18</a:t>
            </a:r>
            <a:br>
              <a:rPr lang="en-GB" dirty="0"/>
            </a:br>
            <a:r>
              <a:rPr lang="ka-GE" sz="2500" dirty="0" smtClean="0"/>
              <a:t>გუნდური </a:t>
            </a:r>
            <a:r>
              <a:rPr lang="ka-GE" sz="2500" dirty="0"/>
              <a:t>დისკუსია და ბრიფინგი</a:t>
            </a:r>
            <a:endParaRPr lang="en-GB" sz="25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68</a:t>
            </a:fld>
            <a:endParaRPr lang="en-GB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quarter" idx="11"/>
          </p:nvPr>
        </p:nvSpPr>
        <p:spPr>
          <a:xfrm>
            <a:off x="767408" y="1600200"/>
            <a:ext cx="10713392" cy="4318000"/>
          </a:xfrm>
        </p:spPr>
        <p:txBody>
          <a:bodyPr>
            <a:normAutofit/>
          </a:bodyPr>
          <a:lstStyle/>
          <a:p>
            <a:r>
              <a:rPr lang="ka-GE" sz="2500" dirty="0" smtClean="0"/>
              <a:t>ასს-</a:t>
            </a:r>
            <a:r>
              <a:rPr lang="ka-GE" sz="2500" dirty="0"/>
              <a:t>ი</a:t>
            </a:r>
            <a:r>
              <a:rPr lang="ka-GE" sz="2500" dirty="0" smtClean="0"/>
              <a:t>ს </a:t>
            </a:r>
            <a:r>
              <a:rPr lang="ka-GE" sz="2500" dirty="0"/>
              <a:t>სავალდებულო მოთხოვნაა, რომ მთელმა გუნდმა განიხილოს თაღლითობისა და რისკის </a:t>
            </a:r>
            <a:r>
              <a:rPr lang="ka-GE" sz="2500" dirty="0" smtClean="0"/>
              <a:t>შესაძლებლობა</a:t>
            </a:r>
            <a:endParaRPr lang="en-GB" sz="2500" dirty="0" smtClean="0"/>
          </a:p>
          <a:p>
            <a:pPr lvl="1"/>
            <a:r>
              <a:rPr lang="ka-GE" sz="2100" dirty="0"/>
              <a:t>სად შეიძლება მოხდეს </a:t>
            </a:r>
            <a:r>
              <a:rPr lang="ka-GE" sz="2100" dirty="0" smtClean="0"/>
              <a:t>თაღლითობა </a:t>
            </a:r>
            <a:r>
              <a:rPr lang="ka-GE" sz="2100" dirty="0"/>
              <a:t>ბიზნესში და რამდენად სავარაუდოა ეს</a:t>
            </a:r>
            <a:r>
              <a:rPr lang="en-GB" sz="2100" dirty="0" smtClean="0"/>
              <a:t>?</a:t>
            </a:r>
          </a:p>
          <a:p>
            <a:pPr lvl="1"/>
            <a:r>
              <a:rPr lang="ka-GE" sz="2100" dirty="0"/>
              <a:t>რა შეიძლება მიუთითებდეს აუდიტის </a:t>
            </a:r>
            <a:r>
              <a:rPr lang="ka-GE" sz="2100" dirty="0" smtClean="0"/>
              <a:t>გუნდს პრობლემების არსებობაზე</a:t>
            </a:r>
            <a:r>
              <a:rPr lang="en-GB" sz="2100" dirty="0" smtClean="0"/>
              <a:t>?</a:t>
            </a:r>
            <a:endParaRPr lang="en-GB" sz="2100" dirty="0"/>
          </a:p>
          <a:p>
            <a:pPr lvl="1"/>
            <a:r>
              <a:rPr lang="ka-GE" sz="2100" dirty="0" smtClean="0"/>
              <a:t>არის თუ არა საკმარისი </a:t>
            </a:r>
            <a:r>
              <a:rPr lang="ka-GE" sz="2100" dirty="0"/>
              <a:t>ჩვენი დაგეგმილი </a:t>
            </a:r>
            <a:r>
              <a:rPr lang="ka-GE" sz="2100" dirty="0" smtClean="0"/>
              <a:t>აუდიტორული </a:t>
            </a:r>
            <a:r>
              <a:rPr lang="ka-GE" sz="2100" dirty="0"/>
              <a:t>მიდგომა</a:t>
            </a:r>
            <a:r>
              <a:rPr lang="en-GB" sz="2100" dirty="0" smtClean="0"/>
              <a:t>?</a:t>
            </a:r>
            <a:endParaRPr lang="en-GB" sz="2100" dirty="0"/>
          </a:p>
          <a:p>
            <a:pPr lvl="1"/>
            <a:r>
              <a:rPr lang="ka-GE" sz="2100" dirty="0"/>
              <a:t>კერძოდ, რა </a:t>
            </a:r>
            <a:r>
              <a:rPr lang="ka-GE" sz="2100" dirty="0" smtClean="0"/>
              <a:t>საფრთხეებს ქმნის </a:t>
            </a:r>
            <a:r>
              <a:rPr lang="ka-GE" sz="2100" dirty="0"/>
              <a:t>დაკავშირებული მხარეები</a:t>
            </a:r>
            <a:r>
              <a:rPr lang="en-GB" sz="2100" dirty="0" smtClean="0"/>
              <a:t>?</a:t>
            </a: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372394410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472240" cy="887819"/>
          </a:xfrm>
        </p:spPr>
        <p:txBody>
          <a:bodyPr>
            <a:noAutofit/>
          </a:bodyPr>
          <a:lstStyle/>
          <a:p>
            <a:r>
              <a:rPr lang="en-GB" dirty="0"/>
              <a:t>Ac19</a:t>
            </a:r>
            <a:br>
              <a:rPr lang="en-GB" dirty="0"/>
            </a:br>
            <a:r>
              <a:rPr lang="ka-GE" sz="2500" dirty="0"/>
              <a:t>დავალების პირობების წერილი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69</a:t>
            </a:fld>
            <a:endParaRPr lang="en-GB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ka-GE" sz="2100" dirty="0" smtClean="0"/>
              <a:t>ასს </a:t>
            </a:r>
            <a:r>
              <a:rPr lang="en-GB" sz="2100" dirty="0" smtClean="0"/>
              <a:t>260 </a:t>
            </a:r>
            <a:r>
              <a:rPr lang="ka-GE" sz="2100" dirty="0"/>
              <a:t>და </a:t>
            </a:r>
            <a:r>
              <a:rPr lang="en-GB" sz="2100" dirty="0"/>
              <a:t>IESBA </a:t>
            </a:r>
            <a:r>
              <a:rPr lang="ka-GE" sz="2100" dirty="0"/>
              <a:t>ეთიკის კოდექსი მოითხოვს, რომ </a:t>
            </a:r>
            <a:r>
              <a:rPr lang="ka-GE" sz="2100" dirty="0" smtClean="0"/>
              <a:t>ყოველწლიურად, გარდა </a:t>
            </a:r>
            <a:r>
              <a:rPr lang="ka-GE" sz="2100" dirty="0"/>
              <a:t>გარიგების სტანდარტული </a:t>
            </a:r>
            <a:r>
              <a:rPr lang="ka-GE" sz="2100" dirty="0" smtClean="0"/>
              <a:t>პირობებისა, </a:t>
            </a:r>
            <a:r>
              <a:rPr lang="ka-GE" sz="2100" dirty="0"/>
              <a:t>გარკვეული საკითხები </a:t>
            </a:r>
            <a:r>
              <a:rPr lang="ka-GE" sz="2100" dirty="0" smtClean="0"/>
              <a:t>განხილული იყოს კლიენტთან.</a:t>
            </a:r>
          </a:p>
          <a:p>
            <a:pPr algn="just"/>
            <a:r>
              <a:rPr lang="ka-GE" sz="2100" dirty="0"/>
              <a:t>სახელმძღვანელოში არსებობს </a:t>
            </a:r>
            <a:r>
              <a:rPr lang="ka-GE" sz="2100" dirty="0" smtClean="0"/>
              <a:t>პროფორმა </a:t>
            </a:r>
            <a:r>
              <a:rPr lang="ka-GE" sz="2100" dirty="0"/>
              <a:t>წერილი, რომელიც </a:t>
            </a:r>
            <a:r>
              <a:rPr lang="ka-GE" sz="2100" dirty="0" smtClean="0"/>
              <a:t>მორგებული და ადაპტირებული უნდა იყოს კლიენტზე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5655816" cy="507831"/>
          </a:xfrm>
        </p:spPr>
        <p:txBody>
          <a:bodyPr/>
          <a:lstStyle/>
          <a:p>
            <a:r>
              <a:rPr lang="ka-GE" dirty="0"/>
              <a:t>სახელმძღვანელოს შინაარსი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0409043D-C393-4A36-BE8A-F95E54DC56D2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>
          <a:xfrm>
            <a:off x="911424" y="1270000"/>
            <a:ext cx="10566400" cy="4318000"/>
          </a:xfrm>
        </p:spPr>
        <p:txBody>
          <a:bodyPr/>
          <a:lstStyle/>
          <a:p>
            <a:r>
              <a:rPr lang="ka-GE" sz="2100" dirty="0"/>
              <a:t>აუდიტის მეთოდოლოგია მოიცავს შემდეგ </a:t>
            </a:r>
            <a:r>
              <a:rPr lang="ka-GE" sz="2100" dirty="0" smtClean="0"/>
              <a:t>სფეროებს</a:t>
            </a:r>
            <a:r>
              <a:rPr lang="en-GB" sz="2100" dirty="0" smtClean="0"/>
              <a:t>:</a:t>
            </a:r>
            <a:endParaRPr lang="en-GB" sz="2100" dirty="0"/>
          </a:p>
          <a:p>
            <a:pPr lvl="1"/>
            <a:r>
              <a:rPr lang="ka-GE" sz="2100" dirty="0" smtClean="0"/>
              <a:t>დაგეგმვა და კონტროლი</a:t>
            </a:r>
            <a:endParaRPr lang="en-GB" sz="2100" dirty="0"/>
          </a:p>
          <a:p>
            <a:pPr lvl="1"/>
            <a:r>
              <a:rPr lang="ka-GE" sz="2100" dirty="0" smtClean="0"/>
              <a:t>დეტალური ძირითადი პროცედურები</a:t>
            </a:r>
            <a:endParaRPr lang="en-GB" sz="2100" dirty="0"/>
          </a:p>
          <a:p>
            <a:pPr lvl="1"/>
            <a:r>
              <a:rPr lang="ka-GE" sz="2100" dirty="0" smtClean="0"/>
              <a:t>მიმოხილვა და დასრულება</a:t>
            </a:r>
            <a:endParaRPr lang="en-GB" sz="2100" dirty="0"/>
          </a:p>
          <a:p>
            <a:pPr lvl="1"/>
            <a:endParaRPr lang="en-GB" sz="2100" dirty="0"/>
          </a:p>
          <a:p>
            <a:r>
              <a:rPr lang="ka-GE" sz="2100" dirty="0"/>
              <a:t>თითოეულ ზ</a:t>
            </a:r>
            <a:r>
              <a:rPr lang="ka-GE" sz="2100" dirty="0" smtClean="0"/>
              <a:t>ემოთ მითითებულ სფეროს აქვს </a:t>
            </a:r>
            <a:r>
              <a:rPr lang="ka-GE" sz="2100" dirty="0"/>
              <a:t>თანდართული „ტექსტური“ დოკუმენტი, რომელშიც მოცემულია </a:t>
            </a:r>
            <a:r>
              <a:rPr lang="ka-GE" sz="2100" dirty="0" smtClean="0"/>
              <a:t>დეტალური ინფორმაცია, </a:t>
            </a:r>
            <a:r>
              <a:rPr lang="ka-GE" sz="2100" dirty="0"/>
              <a:t>თუ როგორ უნდა გაუმკლავდეთ თითოეულ </a:t>
            </a:r>
            <a:r>
              <a:rPr lang="ka-GE" sz="2100" dirty="0" smtClean="0"/>
              <a:t>სფეროს, </a:t>
            </a:r>
            <a:r>
              <a:rPr lang="ka-GE" sz="2100" dirty="0"/>
              <a:t>ასევე </a:t>
            </a:r>
            <a:r>
              <a:rPr lang="ka-GE" sz="2100" dirty="0" smtClean="0"/>
              <a:t>მოცემულია ასს-ს ძირითადი მოთხოვნების ბმულები.</a:t>
            </a:r>
            <a:endParaRPr lang="en-GB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5511800" cy="441211"/>
          </a:xfrm>
        </p:spPr>
        <p:txBody>
          <a:bodyPr/>
          <a:lstStyle/>
          <a:p>
            <a:r>
              <a:rPr lang="ka-GE" sz="2500" dirty="0" smtClean="0"/>
              <a:t>ინდივიდუალური სფეროები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1613CB-3FEF-4075-BE66-571697D64F09}" type="slidenum">
              <a:rPr lang="en-GB" smtClean="0"/>
              <a:pPr>
                <a:defRPr/>
              </a:pPr>
              <a:t>70</a:t>
            </a:fld>
            <a:endParaRPr lang="en-GB"/>
          </a:p>
        </p:txBody>
      </p:sp>
      <p:sp>
        <p:nvSpPr>
          <p:cNvPr id="33795" name="Subtitle 3"/>
          <p:cNvSpPr>
            <a:spLocks noGrp="1"/>
          </p:cNvSpPr>
          <p:nvPr>
            <p:ph type="body" sz="quarter" idx="4294967295"/>
          </p:nvPr>
        </p:nvSpPr>
        <p:spPr>
          <a:xfrm>
            <a:off x="584200" y="1556792"/>
            <a:ext cx="10566400" cy="4318000"/>
          </a:xfrm>
          <a:prstGeom prst="rect">
            <a:avLst/>
          </a:prstGeom>
        </p:spPr>
        <p:txBody>
          <a:bodyPr/>
          <a:lstStyle/>
          <a:p>
            <a:pPr>
              <a:buClr>
                <a:schemeClr val="accent6"/>
              </a:buClr>
            </a:pPr>
            <a:r>
              <a:rPr lang="ka-GE" sz="2500" dirty="0" smtClean="0">
                <a:solidFill>
                  <a:schemeClr val="bg2"/>
                </a:solidFill>
              </a:rPr>
              <a:t>ჩასვით ტექსტი</a:t>
            </a:r>
            <a:endParaRPr lang="en-GB" sz="25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74419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8752160" cy="441211"/>
          </a:xfrm>
        </p:spPr>
        <p:txBody>
          <a:bodyPr/>
          <a:lstStyle/>
          <a:p>
            <a:pPr eaLnBrk="1" hangingPunct="1"/>
            <a:r>
              <a:rPr lang="ka-GE" sz="2500" dirty="0" smtClean="0"/>
              <a:t>ინდივიდუალური სფეროები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1613CB-3FEF-4075-BE66-571697D64F09}" type="slidenum">
              <a:rPr lang="en-GB" smtClean="0"/>
              <a:pPr>
                <a:defRPr/>
              </a:pPr>
              <a:t>71</a:t>
            </a:fld>
            <a:endParaRPr lang="en-GB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ka-GE" sz="2500" dirty="0"/>
              <a:t>თითოეული </a:t>
            </a:r>
            <a:r>
              <a:rPr lang="ka-GE" sz="2500" dirty="0" smtClean="0"/>
              <a:t>ინდივიდუალური სფერო </a:t>
            </a:r>
            <a:r>
              <a:rPr lang="ka-GE" sz="2500" dirty="0"/>
              <a:t>მუშაობს </a:t>
            </a:r>
            <a:r>
              <a:rPr lang="ka-GE" sz="2500" dirty="0" smtClean="0"/>
              <a:t>ანალოგიური გზით</a:t>
            </a:r>
            <a:r>
              <a:rPr lang="ka-GE" sz="2500" dirty="0"/>
              <a:t>, ამიტომ </a:t>
            </a:r>
            <a:r>
              <a:rPr lang="ka-GE" sz="2500" dirty="0" smtClean="0"/>
              <a:t>არ არის საჭირო თითოეული სექციის დეტალური შესწავლა</a:t>
            </a:r>
          </a:p>
          <a:p>
            <a:pPr marL="0" indent="0" algn="just">
              <a:buNone/>
            </a:pPr>
            <a:endParaRPr lang="en-GB" sz="2500" dirty="0"/>
          </a:p>
          <a:p>
            <a:pPr algn="just"/>
            <a:r>
              <a:rPr lang="ka-GE" sz="2500" dirty="0"/>
              <a:t>ეს კურსი შექმნილია იმისთვის, რომ </a:t>
            </a:r>
            <a:r>
              <a:rPr lang="ka-GE" sz="2500" dirty="0" smtClean="0"/>
              <a:t>გაგაცნოთ </a:t>
            </a:r>
            <a:r>
              <a:rPr lang="en-GB" sz="2500" dirty="0" smtClean="0"/>
              <a:t>HAT </a:t>
            </a:r>
            <a:r>
              <a:rPr lang="ka-GE" sz="2500" dirty="0"/>
              <a:t>აუდიტის </a:t>
            </a:r>
            <a:r>
              <a:rPr lang="ka-GE" sz="2500" dirty="0" smtClean="0"/>
              <a:t>მეთოდოლოგია, და არა იმისთვის, რომ გასწავლოთ, </a:t>
            </a:r>
            <a:r>
              <a:rPr lang="ka-GE" sz="2500" dirty="0"/>
              <a:t>თუ როგორ უნდა </a:t>
            </a:r>
            <a:r>
              <a:rPr lang="ka-GE" sz="2500" dirty="0" smtClean="0"/>
              <a:t>ჩაატაროთ სექციის აუდიტი</a:t>
            </a:r>
            <a:endParaRPr lang="en-GB" sz="2500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8392120" cy="441211"/>
          </a:xfrm>
        </p:spPr>
        <p:txBody>
          <a:bodyPr/>
          <a:lstStyle/>
          <a:p>
            <a:r>
              <a:rPr lang="ka-GE" sz="2500" dirty="0" smtClean="0"/>
              <a:t>ინდივიდუალური სფეროები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72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ka-GE" sz="2500" dirty="0"/>
              <a:t>სექციების უმეტესობას </a:t>
            </a:r>
            <a:r>
              <a:rPr lang="ka-GE" sz="2500" dirty="0" smtClean="0"/>
              <a:t>აქვს სტანდარტული ფორმატი</a:t>
            </a:r>
            <a:r>
              <a:rPr lang="en-GB" sz="2500" dirty="0" smtClean="0"/>
              <a:t>:</a:t>
            </a:r>
            <a:endParaRPr lang="en-GB" sz="2500" dirty="0"/>
          </a:p>
          <a:p>
            <a:pPr lvl="1"/>
            <a:r>
              <a:rPr lang="ka-GE" sz="2100" dirty="0"/>
              <a:t>პირველი სამუშაო </a:t>
            </a:r>
            <a:r>
              <a:rPr lang="ka-GE" sz="2100" dirty="0" smtClean="0"/>
              <a:t>დოკუმენტი (მაგ</a:t>
            </a:r>
            <a:r>
              <a:rPr lang="ka-GE" sz="2100" dirty="0"/>
              <a:t>. </a:t>
            </a:r>
            <a:r>
              <a:rPr lang="en-GB" sz="2100" dirty="0"/>
              <a:t>F1) </a:t>
            </a:r>
            <a:r>
              <a:rPr lang="ka-GE" sz="2100" dirty="0"/>
              <a:t>არის </a:t>
            </a:r>
            <a:r>
              <a:rPr lang="ka-GE" sz="2100" dirty="0" smtClean="0"/>
              <a:t>მთავარი გრაფიკი/ცხრილი</a:t>
            </a:r>
            <a:endParaRPr lang="en-GB" sz="2100" dirty="0"/>
          </a:p>
          <a:p>
            <a:pPr lvl="1"/>
            <a:r>
              <a:rPr lang="ka-GE" sz="2100" dirty="0"/>
              <a:t>მეორე </a:t>
            </a:r>
            <a:r>
              <a:rPr lang="ka-GE" sz="2100" dirty="0" smtClean="0"/>
              <a:t>გრაფიკი/ცხრილი </a:t>
            </a:r>
            <a:r>
              <a:rPr lang="ka-GE" sz="2100" dirty="0"/>
              <a:t>(მაგ. </a:t>
            </a:r>
            <a:r>
              <a:rPr lang="en-GB" sz="2100" dirty="0"/>
              <a:t>F2) </a:t>
            </a:r>
            <a:r>
              <a:rPr lang="ka-GE" sz="2100" dirty="0"/>
              <a:t>არის </a:t>
            </a:r>
            <a:r>
              <a:rPr lang="ka-GE" sz="2100" dirty="0" smtClean="0"/>
              <a:t>აუდიტორული პროგრამა</a:t>
            </a:r>
            <a:endParaRPr lang="en-GB" sz="2100" dirty="0"/>
          </a:p>
          <a:p>
            <a:pPr lvl="1"/>
            <a:r>
              <a:rPr lang="ka-GE" sz="2100" dirty="0"/>
              <a:t>სხვა </a:t>
            </a:r>
            <a:r>
              <a:rPr lang="ka-GE" sz="2100" dirty="0" smtClean="0"/>
              <a:t>გრაფიკები/ცხრილები უნდა წარადგინოთ წლიური </a:t>
            </a:r>
            <a:r>
              <a:rPr lang="ka-GE" sz="2100" dirty="0"/>
              <a:t>ფაილების გამყოფების შესაბამისად</a:t>
            </a:r>
            <a:endParaRPr lang="en-GB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5054600" cy="441211"/>
          </a:xfrm>
        </p:spPr>
        <p:txBody>
          <a:bodyPr/>
          <a:lstStyle/>
          <a:p>
            <a:r>
              <a:rPr lang="ka-GE" sz="2500" dirty="0" smtClean="0"/>
              <a:t>სამუშაო დოკუმენტები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73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>
          <a:xfrm>
            <a:off x="914400" y="1412776"/>
            <a:ext cx="10566400" cy="4505424"/>
          </a:xfrm>
        </p:spPr>
        <p:txBody>
          <a:bodyPr>
            <a:normAutofit/>
          </a:bodyPr>
          <a:lstStyle/>
          <a:p>
            <a:pPr algn="just"/>
            <a:r>
              <a:rPr lang="ka-GE" sz="2200" dirty="0"/>
              <a:t>აუდიტორმა უნდა შეიმუშავოს და შეასრულოს </a:t>
            </a:r>
            <a:r>
              <a:rPr lang="ka-GE" sz="2200" dirty="0" smtClean="0"/>
              <a:t>აუდიტორული </a:t>
            </a:r>
            <a:r>
              <a:rPr lang="ka-GE" sz="2200" dirty="0"/>
              <a:t>პროცედურები, რომლებიც </a:t>
            </a:r>
            <a:r>
              <a:rPr lang="ka-GE" sz="2200" dirty="0" smtClean="0"/>
              <a:t>შეესაბამება გარემოს, საკმარისი სათანადო აუდიტორული </a:t>
            </a:r>
            <a:r>
              <a:rPr lang="ka-GE" sz="2200" dirty="0"/>
              <a:t>მტკიცებულების </a:t>
            </a:r>
            <a:r>
              <a:rPr lang="ka-GE" sz="2200" dirty="0" smtClean="0"/>
              <a:t>(ასს </a:t>
            </a:r>
            <a:r>
              <a:rPr lang="en-GB" sz="2200" dirty="0" smtClean="0"/>
              <a:t>500</a:t>
            </a:r>
            <a:r>
              <a:rPr lang="en-GB" sz="2200" dirty="0"/>
              <a:t>) </a:t>
            </a:r>
            <a:r>
              <a:rPr lang="ka-GE" sz="2200" dirty="0"/>
              <a:t>მისაღებად.</a:t>
            </a:r>
            <a:endParaRPr lang="en-GB" sz="2200" dirty="0">
              <a:latin typeface="Times New Roman" charset="0"/>
              <a:cs typeface="Times New Roman" charset="0"/>
            </a:endParaRPr>
          </a:p>
          <a:p>
            <a:pPr algn="just"/>
            <a:r>
              <a:rPr lang="ka-GE" sz="2200" dirty="0"/>
              <a:t>აუდიტორმა უნდა მოამზადოს აუდიტორული დოკუმენტაცია, რომელიც </a:t>
            </a:r>
            <a:r>
              <a:rPr lang="ka-GE" sz="2200" dirty="0" smtClean="0"/>
              <a:t>საკმარისია იმისთვის, რომ გამოცდილმა აუდიტორმა, </a:t>
            </a:r>
            <a:r>
              <a:rPr lang="ka-GE" sz="2200" dirty="0"/>
              <a:t>რომელსაც არ </a:t>
            </a:r>
            <a:r>
              <a:rPr lang="ka-GE" sz="2200" dirty="0" smtClean="0"/>
              <a:t>ჰქონდა ადრე </a:t>
            </a:r>
            <a:r>
              <a:rPr lang="ka-GE" sz="2200" dirty="0"/>
              <a:t>კავშირი აუდიტთან, </a:t>
            </a:r>
            <a:r>
              <a:rPr lang="ka-GE" sz="2200" dirty="0" smtClean="0"/>
              <a:t>გაიგოს</a:t>
            </a:r>
            <a:r>
              <a:rPr lang="en-GB" sz="2300" dirty="0" smtClean="0"/>
              <a:t>: </a:t>
            </a:r>
            <a:endParaRPr lang="en-GB" sz="2300" dirty="0"/>
          </a:p>
          <a:p>
            <a:pPr lvl="1" algn="just"/>
            <a:r>
              <a:rPr lang="ka-GE" sz="2000" dirty="0" smtClean="0"/>
              <a:t>აუდიტორული </a:t>
            </a:r>
            <a:r>
              <a:rPr lang="ka-GE" sz="2000" dirty="0"/>
              <a:t>პროცედურების ხასიათი, </a:t>
            </a:r>
            <a:r>
              <a:rPr lang="ka-GE" sz="2000" dirty="0" smtClean="0"/>
              <a:t>ვადები და მოცულობა, </a:t>
            </a:r>
            <a:r>
              <a:rPr lang="ka-GE" sz="2000" dirty="0"/>
              <a:t>რომლებიც შესრულებულია </a:t>
            </a:r>
            <a:r>
              <a:rPr lang="ka-GE" sz="2000" dirty="0" smtClean="0"/>
              <a:t>ასს-ს </a:t>
            </a:r>
            <a:r>
              <a:rPr lang="ka-GE" sz="2000" dirty="0"/>
              <a:t>და </a:t>
            </a:r>
            <a:r>
              <a:rPr lang="ka-GE" sz="2000" dirty="0" smtClean="0"/>
              <a:t>სამართლებრივ </a:t>
            </a:r>
            <a:r>
              <a:rPr lang="ka-GE" sz="2000" dirty="0"/>
              <a:t>და მარეგულირებელ </a:t>
            </a:r>
            <a:r>
              <a:rPr lang="ka-GE" sz="2000" dirty="0" smtClean="0"/>
              <a:t>მოთხოვნების შესაბამისად</a:t>
            </a:r>
            <a:r>
              <a:rPr lang="en-GB" sz="2000" dirty="0" smtClean="0"/>
              <a:t>; </a:t>
            </a:r>
            <a:endParaRPr lang="en-GB" sz="2000" dirty="0"/>
          </a:p>
          <a:p>
            <a:pPr lvl="1" algn="just"/>
            <a:r>
              <a:rPr lang="ka-GE" sz="2000" dirty="0"/>
              <a:t>შესრულებული </a:t>
            </a:r>
            <a:r>
              <a:rPr lang="ka-GE" sz="2000" dirty="0" smtClean="0"/>
              <a:t>აუდიტორული </a:t>
            </a:r>
            <a:r>
              <a:rPr lang="ka-GE" sz="2000" dirty="0"/>
              <a:t>პროცედურების შედეგები და მიღებული აუდიტორული მტკიცებულებები; და</a:t>
            </a:r>
            <a:r>
              <a:rPr lang="en-GB" sz="2000" dirty="0" smtClean="0"/>
              <a:t> </a:t>
            </a:r>
            <a:endParaRPr lang="en-GB" sz="2000" dirty="0"/>
          </a:p>
          <a:p>
            <a:pPr lvl="1" algn="just"/>
            <a:r>
              <a:rPr lang="ka-GE" sz="2000" dirty="0"/>
              <a:t>აუდიტის დროს </a:t>
            </a:r>
            <a:r>
              <a:rPr lang="ka-GE" sz="2000" dirty="0" smtClean="0"/>
              <a:t>წამოჭრილი მნიშვნელოვანი </a:t>
            </a:r>
            <a:r>
              <a:rPr lang="ka-GE" sz="2000" dirty="0"/>
              <a:t>საკითხები, </a:t>
            </a:r>
            <a:r>
              <a:rPr lang="ka-GE" sz="2000" dirty="0" smtClean="0"/>
              <a:t>ამ საკითხებთან დაკავშირებული დასკვნები, </a:t>
            </a:r>
            <a:r>
              <a:rPr lang="ka-GE" sz="2000" dirty="0"/>
              <a:t>და მნიშვნელოვანი </a:t>
            </a:r>
            <a:r>
              <a:rPr lang="ka-GE" sz="2000" dirty="0" smtClean="0"/>
              <a:t>პროფესიონალური განსჯები ამ </a:t>
            </a:r>
            <a:r>
              <a:rPr lang="ka-GE" sz="2000" dirty="0"/>
              <a:t>დასკვნების მისაღწევად. </a:t>
            </a:r>
            <a:r>
              <a:rPr lang="ka-GE" sz="2000" dirty="0" smtClean="0"/>
              <a:t>(ასს</a:t>
            </a:r>
            <a:r>
              <a:rPr lang="en-GB" sz="2000" dirty="0" smtClean="0"/>
              <a:t> </a:t>
            </a:r>
            <a:r>
              <a:rPr lang="en-GB" sz="2000" dirty="0"/>
              <a:t>230)</a:t>
            </a:r>
          </a:p>
        </p:txBody>
      </p:sp>
    </p:spTree>
    <p:extLst>
      <p:ext uri="{BB962C8B-B14F-4D97-AF65-F5344CB8AC3E}">
        <p14:creationId xmlns:p14="http://schemas.microsoft.com/office/powerpoint/2010/main" val="147605783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8824168" cy="441211"/>
          </a:xfrm>
        </p:spPr>
        <p:txBody>
          <a:bodyPr/>
          <a:lstStyle/>
          <a:p>
            <a:r>
              <a:rPr lang="ka-GE" sz="2500" dirty="0"/>
              <a:t>სხვა სასარგებლო დოკუმენტაცია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74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500" dirty="0"/>
              <a:t>HAT </a:t>
            </a:r>
            <a:r>
              <a:rPr lang="ka-GE" sz="2500" dirty="0"/>
              <a:t>სახელმძღვანელოს აქვს უამრავი სხვა სასარგებლო დოკუმენტი, როგორიცაა</a:t>
            </a:r>
            <a:r>
              <a:rPr lang="ka-GE" sz="2500" dirty="0" smtClean="0"/>
              <a:t>:</a:t>
            </a:r>
            <a:endParaRPr lang="en-GB" dirty="0"/>
          </a:p>
          <a:p>
            <a:pPr lvl="1"/>
            <a:r>
              <a:rPr lang="ka-GE" sz="2100" dirty="0" smtClean="0"/>
              <a:t>საბანკო წერილები</a:t>
            </a:r>
            <a:endParaRPr lang="en-GB" sz="2100" dirty="0"/>
          </a:p>
          <a:p>
            <a:pPr lvl="1"/>
            <a:r>
              <a:rPr lang="ka-GE" sz="2100" dirty="0" smtClean="0"/>
              <a:t>იურიდიულ მრჩეველთა წერილები</a:t>
            </a:r>
          </a:p>
          <a:p>
            <a:pPr lvl="1"/>
            <a:r>
              <a:rPr lang="ka-GE" sz="2100" dirty="0" smtClean="0"/>
              <a:t>შემფასებელთა წერილები</a:t>
            </a:r>
            <a:endParaRPr lang="en-GB" sz="2100" dirty="0"/>
          </a:p>
          <a:p>
            <a:pPr lvl="1"/>
            <a:r>
              <a:rPr lang="ka-GE" sz="2100" dirty="0" smtClean="0"/>
              <a:t>დებიტორულ დავალიანებათა ცირკულარული წერილები </a:t>
            </a:r>
            <a:r>
              <a:rPr lang="ka-GE" sz="2100" dirty="0"/>
              <a:t>(და </a:t>
            </a:r>
            <a:r>
              <a:rPr lang="ka-GE" sz="2100" dirty="0" smtClean="0"/>
              <a:t>პასუხების </a:t>
            </a:r>
            <a:r>
              <a:rPr lang="ka-GE" sz="2100" dirty="0"/>
              <a:t>შეჯამება</a:t>
            </a:r>
            <a:r>
              <a:rPr lang="ka-GE" sz="2100" dirty="0" smtClean="0"/>
              <a:t>)</a:t>
            </a:r>
            <a:endParaRPr lang="en-GB" sz="2100" dirty="0"/>
          </a:p>
          <a:p>
            <a:pPr lvl="1"/>
            <a:r>
              <a:rPr lang="ka-GE" sz="2100" dirty="0" smtClean="0"/>
              <a:t>მარაგის დათვლაზე დასწრების </a:t>
            </a:r>
            <a:r>
              <a:rPr lang="ka-GE" sz="2100" dirty="0"/>
              <a:t>სპეციალური </a:t>
            </a:r>
            <a:r>
              <a:rPr lang="ka-GE" sz="2100" dirty="0" smtClean="0"/>
              <a:t>აუდიტორული </a:t>
            </a:r>
            <a:r>
              <a:rPr lang="ka-GE" sz="2100" dirty="0"/>
              <a:t>პროგრამები</a:t>
            </a:r>
            <a:endParaRPr lang="en-GB" sz="2100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5439792" cy="441211"/>
          </a:xfrm>
        </p:spPr>
        <p:txBody>
          <a:bodyPr/>
          <a:lstStyle/>
          <a:p>
            <a:r>
              <a:rPr lang="ka-GE" sz="2500" dirty="0" smtClean="0"/>
              <a:t>მიმოხილვა და დასრულება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1613CB-3FEF-4075-BE66-571697D64F09}" type="slidenum">
              <a:rPr lang="en-GB" smtClean="0"/>
              <a:pPr>
                <a:defRPr/>
              </a:pPr>
              <a:t>75</a:t>
            </a:fld>
            <a:endParaRPr lang="en-GB"/>
          </a:p>
        </p:txBody>
      </p:sp>
      <p:sp>
        <p:nvSpPr>
          <p:cNvPr id="33795" name="Subtitle 3"/>
          <p:cNvSpPr>
            <a:spLocks noGrp="1"/>
          </p:cNvSpPr>
          <p:nvPr>
            <p:ph type="body" sz="quarter" idx="4294967295"/>
          </p:nvPr>
        </p:nvSpPr>
        <p:spPr>
          <a:xfrm>
            <a:off x="584200" y="1556792"/>
            <a:ext cx="10566400" cy="4318000"/>
          </a:xfrm>
          <a:prstGeom prst="rect">
            <a:avLst/>
          </a:prstGeom>
        </p:spPr>
        <p:txBody>
          <a:bodyPr/>
          <a:lstStyle/>
          <a:p>
            <a:pPr>
              <a:buClr>
                <a:schemeClr val="accent6"/>
              </a:buClr>
            </a:pPr>
            <a:r>
              <a:rPr lang="en-GB" sz="2100" dirty="0" err="1">
                <a:solidFill>
                  <a:schemeClr val="bg2"/>
                </a:solidFill>
              </a:rPr>
              <a:t>Ab</a:t>
            </a:r>
            <a:r>
              <a:rPr lang="en-GB" sz="2100" dirty="0">
                <a:solidFill>
                  <a:schemeClr val="bg2"/>
                </a:solidFill>
              </a:rPr>
              <a:t> </a:t>
            </a:r>
            <a:r>
              <a:rPr lang="ka-GE" sz="2100" dirty="0" smtClean="0">
                <a:solidFill>
                  <a:schemeClr val="bg2"/>
                </a:solidFill>
              </a:rPr>
              <a:t>სექცია</a:t>
            </a:r>
            <a:r>
              <a:rPr lang="en-GB" sz="2100" dirty="0" smtClean="0">
                <a:solidFill>
                  <a:schemeClr val="bg2"/>
                </a:solidFill>
              </a:rPr>
              <a:t> </a:t>
            </a:r>
            <a:r>
              <a:rPr lang="en-GB" sz="2100" dirty="0">
                <a:solidFill>
                  <a:schemeClr val="bg2"/>
                </a:solidFill>
              </a:rPr>
              <a:t>– </a:t>
            </a:r>
            <a:r>
              <a:rPr lang="ka-GE" sz="2100" dirty="0" smtClean="0">
                <a:solidFill>
                  <a:schemeClr val="bg2"/>
                </a:solidFill>
              </a:rPr>
              <a:t>ინფორმაციის გამჟღავნება</a:t>
            </a:r>
            <a:endParaRPr lang="en-GB" sz="2100" dirty="0">
              <a:solidFill>
                <a:schemeClr val="bg2"/>
              </a:solidFill>
            </a:endParaRPr>
          </a:p>
          <a:p>
            <a:pPr>
              <a:buClr>
                <a:schemeClr val="accent6"/>
              </a:buClr>
            </a:pPr>
            <a:r>
              <a:rPr lang="en-GB" sz="2100" dirty="0" err="1">
                <a:solidFill>
                  <a:schemeClr val="bg2"/>
                </a:solidFill>
              </a:rPr>
              <a:t>Aa</a:t>
            </a:r>
            <a:r>
              <a:rPr lang="en-GB" sz="2100" dirty="0">
                <a:solidFill>
                  <a:schemeClr val="bg2"/>
                </a:solidFill>
              </a:rPr>
              <a:t> </a:t>
            </a:r>
            <a:r>
              <a:rPr lang="ka-GE" sz="2100" dirty="0" smtClean="0">
                <a:solidFill>
                  <a:schemeClr val="bg2"/>
                </a:solidFill>
              </a:rPr>
              <a:t>სექცია </a:t>
            </a:r>
            <a:r>
              <a:rPr lang="en-GB" sz="2100" dirty="0" smtClean="0">
                <a:solidFill>
                  <a:schemeClr val="bg2"/>
                </a:solidFill>
              </a:rPr>
              <a:t>- </a:t>
            </a:r>
            <a:r>
              <a:rPr lang="ka-GE" sz="2100" dirty="0" smtClean="0">
                <a:solidFill>
                  <a:schemeClr val="bg2"/>
                </a:solidFill>
              </a:rPr>
              <a:t>დასრულება</a:t>
            </a:r>
            <a:endParaRPr lang="en-GB" sz="21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11772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832280" cy="887819"/>
          </a:xfrm>
        </p:spPr>
        <p:txBody>
          <a:bodyPr>
            <a:noAutofit/>
          </a:bodyPr>
          <a:lstStyle/>
          <a:p>
            <a:r>
              <a:rPr lang="en-GB" dirty="0"/>
              <a:t>Ab1</a:t>
            </a:r>
            <a:br>
              <a:rPr lang="en-GB" dirty="0"/>
            </a:br>
            <a:r>
              <a:rPr lang="ka-GE" sz="2500" dirty="0"/>
              <a:t>ფინანსური ანგარიშგების კრიტიკული მიმოხილვა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76</a:t>
            </a:fld>
            <a:endParaRPr lang="en-GB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ka-GE" sz="2100" dirty="0"/>
              <a:t>ეს შექმნილია იმის უზრუნველსაყოფად, რომ ყველა ზოგადი საკითხი სწორია, </a:t>
            </a:r>
            <a:r>
              <a:rPr lang="ka-GE" sz="2100" dirty="0" smtClean="0"/>
              <a:t>მაგალითად</a:t>
            </a:r>
            <a:r>
              <a:rPr lang="en-GB" sz="2100" dirty="0" smtClean="0"/>
              <a:t>:</a:t>
            </a:r>
            <a:endParaRPr lang="en-GB" sz="2100" dirty="0"/>
          </a:p>
          <a:p>
            <a:pPr lvl="1"/>
            <a:r>
              <a:rPr lang="ka-GE" sz="2100" dirty="0" smtClean="0"/>
              <a:t>გამოთვლები</a:t>
            </a:r>
            <a:endParaRPr lang="en-GB" sz="2100" dirty="0"/>
          </a:p>
          <a:p>
            <a:pPr lvl="1"/>
            <a:r>
              <a:rPr lang="ka-GE" sz="2100" dirty="0" smtClean="0"/>
              <a:t>შენიშვნები</a:t>
            </a:r>
            <a:endParaRPr lang="en-GB" sz="2100" dirty="0"/>
          </a:p>
          <a:p>
            <a:pPr lvl="1"/>
            <a:r>
              <a:rPr lang="ka-GE" sz="2100" dirty="0" smtClean="0"/>
              <a:t>შესადარისები</a:t>
            </a:r>
            <a:endParaRPr lang="en-GB" sz="2100" dirty="0"/>
          </a:p>
          <a:p>
            <a:pPr lvl="1"/>
            <a:r>
              <a:rPr lang="ka-GE" sz="2100" dirty="0"/>
              <a:t>მართლწერა </a:t>
            </a:r>
            <a:r>
              <a:rPr lang="ka-GE" sz="2100" dirty="0" smtClean="0"/>
              <a:t>და ა.შ.</a:t>
            </a:r>
            <a:endParaRPr lang="en-GB" sz="2100" dirty="0"/>
          </a:p>
          <a:p>
            <a:r>
              <a:rPr lang="ka-GE" sz="2100" dirty="0"/>
              <a:t>ამის შემდეგ </a:t>
            </a:r>
            <a:r>
              <a:rPr lang="ka-GE" sz="2100" dirty="0" smtClean="0"/>
              <a:t>ფორმა უნდა დასრულდეს</a:t>
            </a:r>
            <a:endParaRPr lang="en-GB" sz="2100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976296" cy="887819"/>
          </a:xfrm>
        </p:spPr>
        <p:txBody>
          <a:bodyPr>
            <a:noAutofit/>
          </a:bodyPr>
          <a:lstStyle/>
          <a:p>
            <a:r>
              <a:rPr lang="en-GB" dirty="0"/>
              <a:t>Ab2</a:t>
            </a:r>
            <a:br>
              <a:rPr lang="en-GB" dirty="0"/>
            </a:br>
            <a:r>
              <a:rPr lang="ka-GE" sz="2500" dirty="0"/>
              <a:t>ფინანსური ანგარიშგების </a:t>
            </a:r>
            <a:r>
              <a:rPr lang="ka-GE" sz="2500" dirty="0" smtClean="0"/>
              <a:t>წარდგენისგან განთავისუფლების უფლება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77</a:t>
            </a:fld>
            <a:endParaRPr lang="en-GB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ka-GE" sz="2300" dirty="0" smtClean="0"/>
              <a:t>როდესაც </a:t>
            </a:r>
            <a:r>
              <a:rPr lang="ka-GE" sz="2300" dirty="0"/>
              <a:t>კლიენტს შეუძლია გამოიყენოს ფინანსური </a:t>
            </a:r>
            <a:r>
              <a:rPr lang="ka-GE" sz="2300" dirty="0" smtClean="0"/>
              <a:t>ანგარიშგების წარდგენისგან განთავისუფლების უფლება, ეს ფორმა უნდა შეივსოს, რათა </a:t>
            </a:r>
            <a:r>
              <a:rPr lang="ka-GE" sz="2300" dirty="0"/>
              <a:t>დოკუმენტურად </a:t>
            </a:r>
            <a:r>
              <a:rPr lang="ka-GE" sz="2300" dirty="0" smtClean="0"/>
              <a:t>დადასტურდეს ამ უფლების კრიტერიუმები და როგორ იქნა ისინი შესრულებული</a:t>
            </a:r>
          </a:p>
          <a:p>
            <a:pPr algn="just"/>
            <a:r>
              <a:rPr lang="ka-GE" sz="2300" dirty="0"/>
              <a:t>იგი თავდაპირველად უნდა დასრულდეს დაგეგმვის დროს, შემდეგ </a:t>
            </a:r>
            <a:r>
              <a:rPr lang="ka-GE" sz="2300" dirty="0" smtClean="0"/>
              <a:t>გადაიხედოს დასრულებისას</a:t>
            </a:r>
            <a:endParaRPr lang="en-GB" sz="2300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9976296" cy="856709"/>
          </a:xfrm>
        </p:spPr>
        <p:txBody>
          <a:bodyPr/>
          <a:lstStyle/>
          <a:p>
            <a:r>
              <a:rPr lang="en-GB" dirty="0"/>
              <a:t>Ab4</a:t>
            </a:r>
            <a:r>
              <a:rPr lang="en-GB" sz="2500" dirty="0"/>
              <a:t/>
            </a:r>
            <a:br>
              <a:rPr lang="en-GB" sz="2500" dirty="0"/>
            </a:br>
            <a:r>
              <a:rPr lang="ka-GE" sz="2500" dirty="0" smtClean="0"/>
              <a:t>ინფორმაციის გამჟღავნების საკონტროლო ჩამონათვალი</a:t>
            </a:r>
            <a:endParaRPr lang="en-GB" sz="25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78</a:t>
            </a:fld>
            <a:endParaRPr lang="en-GB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DF2D255B-9172-46B3-B976-FEDBA87A479C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>
          <a:xfrm>
            <a:off x="914400" y="1600200"/>
            <a:ext cx="10566400" cy="4318000"/>
          </a:xfrm>
        </p:spPr>
        <p:txBody>
          <a:bodyPr/>
          <a:lstStyle/>
          <a:p>
            <a:pPr algn="just"/>
            <a:r>
              <a:rPr lang="en-GB" sz="2300" dirty="0"/>
              <a:t>IFRS</a:t>
            </a:r>
          </a:p>
          <a:p>
            <a:pPr lvl="1" algn="just"/>
            <a:r>
              <a:rPr lang="ka-GE" sz="2300" dirty="0" smtClean="0"/>
              <a:t>ასევე სხვადასხვა დამატებითი საკონტროლო ჩამონათვალი, </a:t>
            </a:r>
            <a:r>
              <a:rPr lang="ka-GE" sz="2300" dirty="0"/>
              <a:t>რომლებიც მოიცავს სპეციალურ სფეროებს (მაგ., განსაზღვრული </a:t>
            </a:r>
            <a:r>
              <a:rPr lang="ka-GE" sz="2300" dirty="0" smtClean="0"/>
              <a:t>შენატანების საპენსიო </a:t>
            </a:r>
            <a:r>
              <a:rPr lang="ka-GE" sz="2300" dirty="0"/>
              <a:t>გეგმები, </a:t>
            </a:r>
            <a:r>
              <a:rPr lang="ka-GE" sz="2300" dirty="0" smtClean="0"/>
              <a:t>წილებზე/აქციებზე </a:t>
            </a:r>
            <a:r>
              <a:rPr lang="ka-GE" sz="2300" dirty="0"/>
              <a:t>დაფუძნებული გადახდები</a:t>
            </a:r>
            <a:r>
              <a:rPr lang="ka-GE" sz="2300" dirty="0" smtClean="0"/>
              <a:t>)</a:t>
            </a:r>
            <a:endParaRPr lang="en-GB" sz="2300" dirty="0">
              <a:solidFill>
                <a:schemeClr val="tx1"/>
              </a:solidFill>
            </a:endParaRPr>
          </a:p>
          <a:p>
            <a:pPr algn="just"/>
            <a:r>
              <a:rPr lang="en-GB" sz="2300" dirty="0"/>
              <a:t>HAT </a:t>
            </a:r>
            <a:r>
              <a:rPr lang="ka-GE" sz="2300" dirty="0"/>
              <a:t>სახელმძღვანელოს არ შეუძლია უზრუნველყოს </a:t>
            </a:r>
            <a:r>
              <a:rPr lang="ka-GE" sz="2300" dirty="0" smtClean="0"/>
              <a:t>ინფორმაციის გამჟღავნების საკონტროლო ჩამონათვალს, რომელიც </a:t>
            </a:r>
            <a:r>
              <a:rPr lang="ka-GE" sz="2300" dirty="0"/>
              <a:t>მოიცავს </a:t>
            </a:r>
            <a:r>
              <a:rPr lang="ka-GE" sz="2300" dirty="0" smtClean="0"/>
              <a:t>ადგილობრივ საანგარიშგებო </a:t>
            </a:r>
            <a:r>
              <a:rPr lang="ka-GE" sz="2300" dirty="0"/>
              <a:t>მოთხოვნებს</a:t>
            </a:r>
            <a:endParaRPr lang="en-GB" sz="23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45938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400232" cy="507831"/>
          </a:xfrm>
        </p:spPr>
        <p:txBody>
          <a:bodyPr/>
          <a:lstStyle/>
          <a:p>
            <a:r>
              <a:rPr lang="en-GB" dirty="0" err="1" smtClean="0"/>
              <a:t>Aa</a:t>
            </a:r>
            <a:r>
              <a:rPr lang="en-GB" dirty="0" smtClean="0"/>
              <a:t> </a:t>
            </a:r>
            <a:r>
              <a:rPr lang="ka-GE" sz="2500" dirty="0" smtClean="0"/>
              <a:t>სექცია </a:t>
            </a:r>
            <a:r>
              <a:rPr lang="en-GB" sz="2500" dirty="0" smtClean="0"/>
              <a:t>- </a:t>
            </a:r>
            <a:r>
              <a:rPr lang="ka-GE" sz="2500" dirty="0" smtClean="0"/>
              <a:t>დასრულება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1613CB-3FEF-4075-BE66-571697D64F09}" type="slidenum">
              <a:rPr lang="en-GB" smtClean="0"/>
              <a:pPr>
                <a:defRPr/>
              </a:pPr>
              <a:t>79</a:t>
            </a:fld>
            <a:endParaRPr lang="en-GB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en-GB" sz="2300" dirty="0" err="1"/>
              <a:t>Aa</a:t>
            </a:r>
            <a:r>
              <a:rPr lang="en-GB" sz="2300" dirty="0"/>
              <a:t> </a:t>
            </a:r>
            <a:r>
              <a:rPr lang="ka-GE" sz="2300" dirty="0" smtClean="0"/>
              <a:t>სექცია აერთიანებს </a:t>
            </a:r>
            <a:r>
              <a:rPr lang="ka-GE" sz="2300" dirty="0"/>
              <a:t>დაგეგმვის დროს წამოჭრილ ყველა საკითხს და უზრუნველყოფს, რომ </a:t>
            </a:r>
            <a:r>
              <a:rPr lang="ka-GE" sz="2300" dirty="0" smtClean="0"/>
              <a:t>დეტალურ </a:t>
            </a:r>
            <a:r>
              <a:rPr lang="ka-GE" sz="2300" dirty="0"/>
              <a:t>საველე </a:t>
            </a:r>
            <a:r>
              <a:rPr lang="ka-GE" sz="2300" dirty="0" smtClean="0"/>
              <a:t>სამუშაოების დროს </a:t>
            </a:r>
            <a:r>
              <a:rPr lang="ka-GE" sz="2300" dirty="0"/>
              <a:t>ფაქტობრივად </a:t>
            </a:r>
            <a:r>
              <a:rPr lang="ka-GE" sz="2300" dirty="0" smtClean="0"/>
              <a:t>მოგვარებული იყოს ეს საკითხები</a:t>
            </a:r>
            <a:endParaRPr lang="en-GB" sz="23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5439792" cy="507831"/>
          </a:xfrm>
        </p:spPr>
        <p:txBody>
          <a:bodyPr/>
          <a:lstStyle/>
          <a:p>
            <a:r>
              <a:rPr lang="ka-GE" dirty="0" smtClean="0"/>
              <a:t>სახელმძღვანელოს შინაარსი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0409043D-C393-4A36-BE8A-F95E54DC56D2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>
          <a:xfrm>
            <a:off x="911424" y="1270000"/>
            <a:ext cx="10566400" cy="4318000"/>
          </a:xfrm>
        </p:spPr>
        <p:txBody>
          <a:bodyPr/>
          <a:lstStyle/>
          <a:p>
            <a:r>
              <a:rPr lang="ka-GE" dirty="0" smtClean="0"/>
              <a:t>სახელმძღვანელო ასევე მოიცავს</a:t>
            </a:r>
            <a:r>
              <a:rPr lang="en-GB" dirty="0" smtClean="0"/>
              <a:t>:</a:t>
            </a:r>
            <a:endParaRPr lang="en-GB" dirty="0"/>
          </a:p>
          <a:p>
            <a:pPr lvl="1"/>
            <a:r>
              <a:rPr lang="ka-GE" dirty="0" smtClean="0"/>
              <a:t>პროფორმა დოკუმენტებს (მათ შორის გარიგების წერილს, გარე დადასტურების მოთხოვნებს </a:t>
            </a:r>
            <a:r>
              <a:rPr lang="ka-GE" dirty="0"/>
              <a:t>და ა.შ</a:t>
            </a:r>
            <a:r>
              <a:rPr lang="ka-GE" dirty="0" smtClean="0"/>
              <a:t>.)</a:t>
            </a:r>
            <a:endParaRPr lang="en-GB" dirty="0"/>
          </a:p>
          <a:p>
            <a:pPr lvl="1"/>
            <a:r>
              <a:rPr lang="ka-GE" dirty="0" smtClean="0"/>
              <a:t>პროფორმა ფაილების გამყოფებს </a:t>
            </a:r>
            <a:r>
              <a:rPr lang="ka-GE" dirty="0"/>
              <a:t>(</a:t>
            </a:r>
            <a:r>
              <a:rPr lang="ka-GE" dirty="0" smtClean="0"/>
              <a:t>ფაილისთვის </a:t>
            </a:r>
            <a:r>
              <a:rPr lang="ka-GE" dirty="0"/>
              <a:t>სტრუქტურის მისაცემად და ეფექტური </a:t>
            </a:r>
            <a:r>
              <a:rPr lang="ka-GE" dirty="0" smtClean="0"/>
              <a:t>მიმოხილვისთვის)</a:t>
            </a:r>
            <a:r>
              <a:rPr lang="en-GB" dirty="0" smtClean="0"/>
              <a:t> </a:t>
            </a:r>
            <a:endParaRPr lang="en-GB" dirty="0"/>
          </a:p>
          <a:p>
            <a:pPr lvl="1"/>
            <a:r>
              <a:rPr lang="en-GB" dirty="0"/>
              <a:t>Mann of Moorgate (</a:t>
            </a:r>
            <a:r>
              <a:rPr lang="en-GB" dirty="0" err="1"/>
              <a:t>Xanadu</a:t>
            </a:r>
            <a:r>
              <a:rPr lang="en-GB" dirty="0"/>
              <a:t>) Limited - </a:t>
            </a:r>
            <a:r>
              <a:rPr lang="ka-GE" dirty="0" smtClean="0"/>
              <a:t>აუდიტის </a:t>
            </a:r>
            <a:r>
              <a:rPr lang="ka-GE" dirty="0"/>
              <a:t>სამუშაო </a:t>
            </a:r>
            <a:r>
              <a:rPr lang="ka-GE" dirty="0" smtClean="0"/>
              <a:t>დოკუმენტების ნიმუში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617396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976296" cy="856709"/>
          </a:xfrm>
        </p:spPr>
        <p:txBody>
          <a:bodyPr/>
          <a:lstStyle/>
          <a:p>
            <a:r>
              <a:rPr lang="en-GB" dirty="0"/>
              <a:t>Aa1</a:t>
            </a:r>
            <a:br>
              <a:rPr lang="en-GB" dirty="0"/>
            </a:br>
            <a:r>
              <a:rPr lang="ka-GE" sz="2500" dirty="0" smtClean="0"/>
              <a:t>აუდიტორული კონტროლის ჩანაწერი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80</a:t>
            </a:fld>
            <a:endParaRPr lang="en-GB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just"/>
            <a:r>
              <a:rPr lang="ka-GE" sz="2300" dirty="0" smtClean="0"/>
              <a:t>ადგენს, </a:t>
            </a:r>
            <a:r>
              <a:rPr lang="ka-GE" sz="2300" dirty="0"/>
              <a:t>რამდენად </a:t>
            </a:r>
            <a:r>
              <a:rPr lang="ka-GE" sz="2300" dirty="0" smtClean="0"/>
              <a:t>შესრულდა ასს-ს </a:t>
            </a:r>
            <a:r>
              <a:rPr lang="ka-GE" sz="2300" dirty="0"/>
              <a:t>ძირითადი მოთხოვნები და უნდა </a:t>
            </a:r>
            <a:r>
              <a:rPr lang="ka-GE" sz="2300" dirty="0" smtClean="0"/>
              <a:t>შესრულდეს თუ არა ყველაზე ზემდგომი პირის მიერ, რომელიც ასრულებს საველე სამუშაოებს</a:t>
            </a:r>
          </a:p>
          <a:p>
            <a:pPr algn="just"/>
            <a:r>
              <a:rPr lang="ka-GE" sz="2300" dirty="0"/>
              <a:t>საშუალებას აძლევს </a:t>
            </a:r>
            <a:r>
              <a:rPr lang="en-GB" sz="2300" dirty="0"/>
              <a:t>A.E.P</a:t>
            </a:r>
            <a:r>
              <a:rPr lang="en-GB" sz="2300" dirty="0" smtClean="0"/>
              <a:t>.</a:t>
            </a:r>
            <a:r>
              <a:rPr lang="ka-GE" sz="2300" dirty="0" smtClean="0"/>
              <a:t>-ს დაასაბუთოს</a:t>
            </a:r>
            <a:r>
              <a:rPr lang="en-GB" sz="2300" dirty="0" smtClean="0"/>
              <a:t> </a:t>
            </a:r>
            <a:r>
              <a:rPr lang="ka-GE" sz="2300" dirty="0" smtClean="0"/>
              <a:t>აუდიტორული მოსაზრება </a:t>
            </a:r>
            <a:r>
              <a:rPr lang="ka-GE" sz="2300" dirty="0"/>
              <a:t>და სხვა მაღალი დონის </a:t>
            </a:r>
            <a:r>
              <a:rPr lang="ka-GE" sz="2300" dirty="0" smtClean="0"/>
              <a:t>საკითხები</a:t>
            </a:r>
            <a:endParaRPr lang="en-GB" sz="2300" dirty="0"/>
          </a:p>
          <a:p>
            <a:pPr algn="just"/>
            <a:r>
              <a:rPr lang="ka-GE" sz="2300" dirty="0"/>
              <a:t>ასევე ადასტურებს, რომ </a:t>
            </a:r>
            <a:r>
              <a:rPr lang="en-GB" sz="2300" dirty="0"/>
              <a:t>EQCR </a:t>
            </a:r>
            <a:r>
              <a:rPr lang="ka-GE" sz="2300" dirty="0"/>
              <a:t>ჩატარდა </a:t>
            </a:r>
            <a:r>
              <a:rPr lang="ka-GE" sz="2300" dirty="0" smtClean="0"/>
              <a:t>იქ, სადაც საჭირო იყო</a:t>
            </a:r>
            <a:endParaRPr lang="en-GB" dirty="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760272" cy="856709"/>
          </a:xfrm>
        </p:spPr>
        <p:txBody>
          <a:bodyPr/>
          <a:lstStyle/>
          <a:p>
            <a:r>
              <a:rPr lang="en-GB" dirty="0"/>
              <a:t>Aa2</a:t>
            </a:r>
            <a:br>
              <a:rPr lang="en-GB" dirty="0"/>
            </a:br>
            <a:r>
              <a:rPr lang="ka-GE" sz="2500" dirty="0" smtClean="0"/>
              <a:t>გარდამავალი საკითხები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81</a:t>
            </a:fld>
            <a:endParaRPr lang="en-GB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300" dirty="0" smtClean="0"/>
              <a:t>HAT</a:t>
            </a:r>
            <a:r>
              <a:rPr lang="ka-GE" sz="2300" dirty="0" smtClean="0"/>
              <a:t> თვლის, </a:t>
            </a:r>
            <a:r>
              <a:rPr lang="ka-GE" sz="2300" dirty="0"/>
              <a:t>რომ </a:t>
            </a:r>
            <a:r>
              <a:rPr lang="ka-GE" sz="2300" dirty="0" smtClean="0"/>
              <a:t>გარდამავალი საკითხები უნდა იყოს ყველა </a:t>
            </a:r>
            <a:r>
              <a:rPr lang="ka-GE" sz="2300" dirty="0"/>
              <a:t>აუდიტის </a:t>
            </a:r>
            <a:r>
              <a:rPr lang="ka-GE" sz="2300" dirty="0" smtClean="0"/>
              <a:t>ფაილში </a:t>
            </a:r>
            <a:r>
              <a:rPr lang="ka-GE" sz="2300" dirty="0"/>
              <a:t>- ეს ხელს შეუწყობს მომავალი წლის დავალების ეფექტურობის </a:t>
            </a:r>
            <a:r>
              <a:rPr lang="ka-GE" sz="2300" dirty="0" smtClean="0"/>
              <a:t>გაუმჯობესებას</a:t>
            </a:r>
            <a:endParaRPr lang="en-GB" sz="2300" dirty="0"/>
          </a:p>
          <a:p>
            <a:pPr algn="just"/>
            <a:r>
              <a:rPr lang="ka-GE" sz="2300" dirty="0"/>
              <a:t>შეიძლება </a:t>
            </a:r>
            <a:r>
              <a:rPr lang="ka-GE" sz="2300" dirty="0" smtClean="0"/>
              <a:t>გამოყენებული იყოს </a:t>
            </a:r>
            <a:r>
              <a:rPr lang="en-GB" sz="2300" dirty="0" smtClean="0"/>
              <a:t>HAT </a:t>
            </a:r>
            <a:r>
              <a:rPr lang="ka-GE" sz="2300" dirty="0"/>
              <a:t>სტანდარტული </a:t>
            </a:r>
            <a:r>
              <a:rPr lang="ka-GE" sz="2300" dirty="0" smtClean="0"/>
              <a:t>ფორმა (</a:t>
            </a:r>
            <a:r>
              <a:rPr lang="ka-GE" sz="2300" dirty="0"/>
              <a:t>ეს </a:t>
            </a:r>
            <a:r>
              <a:rPr lang="ka-GE" sz="2300" dirty="0" smtClean="0"/>
              <a:t>ყოფს გარდამავალ საკითხებს რამდენიმე სხვადასხვა ტიპად) ანდა საკითხები შეიძლება </a:t>
            </a:r>
            <a:r>
              <a:rPr lang="ka-GE" sz="2300" dirty="0"/>
              <a:t>უბრალოდ აღინიშნოს </a:t>
            </a:r>
            <a:r>
              <a:rPr lang="ka-GE" sz="2300" dirty="0" smtClean="0"/>
              <a:t>ქვემოთ</a:t>
            </a:r>
            <a:endParaRPr lang="en-GB" dirty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9904288" cy="441211"/>
          </a:xfrm>
        </p:spPr>
        <p:txBody>
          <a:bodyPr/>
          <a:lstStyle/>
          <a:p>
            <a:r>
              <a:rPr lang="ka-GE" sz="2500" dirty="0" smtClean="0"/>
              <a:t>ასს </a:t>
            </a:r>
            <a:r>
              <a:rPr lang="en-GB" sz="2500" dirty="0" smtClean="0"/>
              <a:t>560</a:t>
            </a:r>
            <a:r>
              <a:rPr lang="en-GB" sz="2500" dirty="0"/>
              <a:t>: </a:t>
            </a:r>
            <a:r>
              <a:rPr lang="ka-GE" sz="2500" dirty="0" smtClean="0"/>
              <a:t>შემდგომი მოვლენები</a:t>
            </a:r>
            <a:endParaRPr lang="en-GB" sz="2500" dirty="0"/>
          </a:p>
        </p:txBody>
      </p:sp>
      <p:sp>
        <p:nvSpPr>
          <p:cNvPr id="4" name="Conten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a-GE" sz="2100" dirty="0" smtClean="0"/>
              <a:t>მიზანი </a:t>
            </a:r>
            <a:r>
              <a:rPr lang="en-GB" sz="2100" dirty="0" smtClean="0"/>
              <a:t>(</a:t>
            </a:r>
            <a:r>
              <a:rPr lang="ka-GE" sz="2100" dirty="0" smtClean="0"/>
              <a:t>პუნქტი</a:t>
            </a:r>
            <a:r>
              <a:rPr lang="en-GB" sz="2100" dirty="0" smtClean="0"/>
              <a:t> </a:t>
            </a:r>
            <a:r>
              <a:rPr lang="en-GB" sz="2100" dirty="0"/>
              <a:t>4):</a:t>
            </a:r>
          </a:p>
          <a:p>
            <a:pPr lvl="1"/>
            <a:r>
              <a:rPr lang="ka-GE" sz="2100" dirty="0" smtClean="0"/>
              <a:t>დაადგინეთ ბალანსის თარიღსა </a:t>
            </a:r>
            <a:r>
              <a:rPr lang="ka-GE" sz="2100" dirty="0"/>
              <a:t>და </a:t>
            </a:r>
            <a:r>
              <a:rPr lang="ka-GE" sz="2100" dirty="0" smtClean="0"/>
              <a:t>აუდიტორის დასკვნის თარიღს შორის მომხდარი მოვლენები</a:t>
            </a:r>
            <a:endParaRPr lang="en-GB" sz="2100" dirty="0"/>
          </a:p>
          <a:p>
            <a:pPr lvl="1"/>
            <a:r>
              <a:rPr lang="ka-GE" sz="2100" dirty="0"/>
              <a:t>შეაფასეთ </a:t>
            </a:r>
            <a:r>
              <a:rPr lang="ka-GE" sz="2100" dirty="0" smtClean="0"/>
              <a:t>მათი გავლენა </a:t>
            </a:r>
            <a:r>
              <a:rPr lang="ka-GE" sz="2100" dirty="0"/>
              <a:t>ფინანსურ ანგარიშგებაზე (</a:t>
            </a:r>
            <a:r>
              <a:rPr lang="ka-GE" sz="2100" dirty="0" smtClean="0"/>
              <a:t>კორექტირებები </a:t>
            </a:r>
            <a:r>
              <a:rPr lang="ka-GE" sz="2100" dirty="0"/>
              <a:t>და გამჟღავნება)</a:t>
            </a:r>
            <a:endParaRPr lang="en-GB" sz="21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3356992"/>
            <a:ext cx="7204075" cy="22098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F58277E-B1CF-449F-BBEC-CC8C3E3978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D409AB-2201-4E18-8A34-C31753AD9B06}" type="slidenum">
              <a:rPr lang="pt-BR" smtClean="0">
                <a:solidFill>
                  <a:srgbClr val="FFFFFF"/>
                </a:solidFill>
                <a:cs typeface="+mn-cs"/>
              </a:rPr>
              <a:pPr>
                <a:defRPr/>
              </a:pPr>
              <a:t>82</a:t>
            </a:fld>
            <a:endParaRPr lang="pt-BR" dirty="0">
              <a:solidFill>
                <a:srgbClr val="FFFFFF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26972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688264" cy="887819"/>
          </a:xfrm>
        </p:spPr>
        <p:txBody>
          <a:bodyPr>
            <a:noAutofit/>
          </a:bodyPr>
          <a:lstStyle/>
          <a:p>
            <a:r>
              <a:rPr lang="en-GB" dirty="0"/>
              <a:t>Aa3a</a:t>
            </a:r>
            <a:br>
              <a:rPr lang="en-GB" dirty="0"/>
            </a:br>
            <a:r>
              <a:rPr lang="ka-GE" sz="2500" dirty="0" smtClean="0"/>
              <a:t>შემდგომი მოვლენების მიმოხილვა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83</a:t>
            </a:fld>
            <a:endParaRPr lang="en-GB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just"/>
            <a:r>
              <a:rPr lang="ka-GE" sz="2300" dirty="0" smtClean="0"/>
              <a:t>იძლევა მითითებებს სამუშაოს შესახებ, რომელიც საჭიროა მაკორექტირებელი და არამაკორექტირებელი მოვლენების დასადგენად</a:t>
            </a:r>
            <a:endParaRPr lang="en-GB" sz="2300" dirty="0"/>
          </a:p>
          <a:p>
            <a:pPr algn="just"/>
            <a:r>
              <a:rPr lang="ka-GE" sz="2300" dirty="0"/>
              <a:t>სათანადო </a:t>
            </a:r>
            <a:r>
              <a:rPr lang="ka-GE" sz="2300" dirty="0" smtClean="0"/>
              <a:t>მითითებები </a:t>
            </a:r>
            <a:r>
              <a:rPr lang="ka-GE" sz="2300" dirty="0"/>
              <a:t>უნდა გაკეთდეს სამუშაო </a:t>
            </a:r>
            <a:r>
              <a:rPr lang="ka-GE" sz="2300" dirty="0" smtClean="0"/>
              <a:t>დოკუმენტებზე (მაგალითად</a:t>
            </a:r>
            <a:r>
              <a:rPr lang="ka-GE" sz="2300" dirty="0"/>
              <a:t>, კლიენტის პროგნოზები, </a:t>
            </a:r>
            <a:r>
              <a:rPr lang="ka-GE" sz="2300" dirty="0" smtClean="0"/>
              <a:t>ხელმძღვანელობის ანგარიშები </a:t>
            </a:r>
            <a:r>
              <a:rPr lang="ka-GE" sz="2300" dirty="0"/>
              <a:t>და აუდიტორების შეფასება მათზე, </a:t>
            </a:r>
            <a:r>
              <a:rPr lang="ka-GE" sz="2300" dirty="0" smtClean="0"/>
              <a:t>ასევე მათი საიმედოობა)</a:t>
            </a:r>
          </a:p>
          <a:p>
            <a:pPr algn="just"/>
            <a:r>
              <a:rPr lang="ka-GE" sz="2300" dirty="0"/>
              <a:t>საბოლოო განხილვა უნდა </a:t>
            </a:r>
            <a:r>
              <a:rPr lang="ka-GE" sz="2300" dirty="0" smtClean="0"/>
              <a:t>მოხდეს იმ თარიღზე, რა თარიღზეც გაკეთდება აუდიტორის დასკვნა</a:t>
            </a:r>
            <a:endParaRPr lang="en-GB" sz="2300" dirty="0"/>
          </a:p>
        </p:txBody>
      </p:sp>
    </p:spTree>
    <p:extLst>
      <p:ext uri="{BB962C8B-B14F-4D97-AF65-F5344CB8AC3E}">
        <p14:creationId xmlns:p14="http://schemas.microsoft.com/office/powerpoint/2010/main" val="211958676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9616256" cy="441211"/>
          </a:xfrm>
        </p:spPr>
        <p:txBody>
          <a:bodyPr/>
          <a:lstStyle/>
          <a:p>
            <a:r>
              <a:rPr lang="ka-GE" sz="2500" dirty="0" smtClean="0"/>
              <a:t>ასს </a:t>
            </a:r>
            <a:r>
              <a:rPr lang="en-GB" sz="2500" dirty="0" smtClean="0"/>
              <a:t>570</a:t>
            </a:r>
            <a:r>
              <a:rPr lang="en-GB" sz="2500" dirty="0"/>
              <a:t>: </a:t>
            </a:r>
            <a:r>
              <a:rPr lang="ka-GE" sz="2500" dirty="0" smtClean="0"/>
              <a:t>ფუნქციონირებადი საწარმო</a:t>
            </a:r>
            <a:endParaRPr lang="en-GB" sz="2500" dirty="0"/>
          </a:p>
        </p:txBody>
      </p:sp>
      <p:sp>
        <p:nvSpPr>
          <p:cNvPr id="4" name="Conten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a-GE" sz="2100" dirty="0" smtClean="0"/>
              <a:t>მიზანი </a:t>
            </a:r>
            <a:r>
              <a:rPr lang="en-GB" sz="2100" dirty="0" smtClean="0"/>
              <a:t>(</a:t>
            </a:r>
            <a:r>
              <a:rPr lang="ka-GE" sz="2100" dirty="0" smtClean="0"/>
              <a:t>პუნქტი</a:t>
            </a:r>
            <a:r>
              <a:rPr lang="en-GB" sz="2100" dirty="0" smtClean="0"/>
              <a:t> </a:t>
            </a:r>
            <a:r>
              <a:rPr lang="en-GB" sz="2100" dirty="0"/>
              <a:t>9):</a:t>
            </a:r>
          </a:p>
          <a:p>
            <a:pPr lvl="1"/>
            <a:r>
              <a:rPr lang="ka-GE" sz="2100" dirty="0"/>
              <a:t>დაადასტურეთ, რომ ფინანსური ანგარიშგებები უნდა მომზადდეს </a:t>
            </a:r>
            <a:r>
              <a:rPr lang="ka-GE" sz="2100" dirty="0" smtClean="0"/>
              <a:t>ფუნქციონირებადი საწარმოს საფუძველზე</a:t>
            </a:r>
            <a:endParaRPr lang="en-GB" sz="2100" dirty="0"/>
          </a:p>
          <a:p>
            <a:pPr lvl="1"/>
            <a:r>
              <a:rPr lang="ka-GE" sz="2100" dirty="0" smtClean="0"/>
              <a:t>განიხილეთ, </a:t>
            </a:r>
            <a:r>
              <a:rPr lang="ka-GE" sz="2100" dirty="0"/>
              <a:t>არსებობს </a:t>
            </a:r>
            <a:r>
              <a:rPr lang="ka-GE" sz="2100" dirty="0" smtClean="0"/>
              <a:t>თუ </a:t>
            </a:r>
            <a:r>
              <a:rPr lang="ka-GE" sz="2100" dirty="0"/>
              <a:t>არა </a:t>
            </a:r>
            <a:r>
              <a:rPr lang="ka-GE" sz="2100" dirty="0" smtClean="0"/>
              <a:t>„არსებითი </a:t>
            </a:r>
            <a:r>
              <a:rPr lang="ka-GE" sz="2100" dirty="0"/>
              <a:t>გაურკვევლობა</a:t>
            </a:r>
            <a:r>
              <a:rPr lang="ka-GE" sz="2100" dirty="0" smtClean="0"/>
              <a:t>“</a:t>
            </a:r>
          </a:p>
          <a:p>
            <a:pPr lvl="1"/>
            <a:r>
              <a:rPr lang="ka-GE" sz="2100" dirty="0" smtClean="0"/>
              <a:t>განიხილეთ, რა </a:t>
            </a:r>
            <a:r>
              <a:rPr lang="ka-GE" sz="2100" dirty="0"/>
              <a:t>გავლენა </a:t>
            </a:r>
            <a:r>
              <a:rPr lang="ka-GE" sz="2100" dirty="0" smtClean="0"/>
              <a:t>აქვს აუდიტორის </a:t>
            </a:r>
            <a:r>
              <a:rPr lang="ka-GE" sz="2100" dirty="0"/>
              <a:t>დასკვნაზე</a:t>
            </a:r>
            <a:endParaRPr lang="en-GB" sz="21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4" y="3501008"/>
            <a:ext cx="2952328" cy="21824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6895F5D8-F7C7-45B1-ACBE-520256D15B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D409AB-2201-4E18-8A34-C31753AD9B06}" type="slidenum">
              <a:rPr lang="pt-BR" smtClean="0">
                <a:solidFill>
                  <a:srgbClr val="FFFFFF"/>
                </a:solidFill>
                <a:cs typeface="+mn-cs"/>
              </a:rPr>
              <a:pPr>
                <a:defRPr/>
              </a:pPr>
              <a:t>84</a:t>
            </a:fld>
            <a:endParaRPr lang="pt-BR" dirty="0">
              <a:solidFill>
                <a:srgbClr val="FFFFFF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173625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904288" cy="856709"/>
          </a:xfrm>
        </p:spPr>
        <p:txBody>
          <a:bodyPr/>
          <a:lstStyle/>
          <a:p>
            <a:r>
              <a:rPr lang="en-GB" dirty="0"/>
              <a:t>Aa3b</a:t>
            </a:r>
            <a:br>
              <a:rPr lang="en-GB" dirty="0"/>
            </a:br>
            <a:r>
              <a:rPr lang="ka-GE" sz="2500" dirty="0" smtClean="0"/>
              <a:t>ფუნქციონირებადი საწარმოს საკონტროლო ჩამონათვალი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85</a:t>
            </a:fld>
            <a:endParaRPr lang="en-GB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ka-GE" sz="2100" dirty="0" smtClean="0"/>
              <a:t>ოთხი ეტაპი</a:t>
            </a:r>
            <a:r>
              <a:rPr lang="en-GB" sz="2100" dirty="0" smtClean="0"/>
              <a:t>:</a:t>
            </a:r>
            <a:endParaRPr lang="en-GB" sz="2100" dirty="0"/>
          </a:p>
          <a:p>
            <a:pPr lvl="1"/>
            <a:r>
              <a:rPr lang="ka-GE" sz="2100" dirty="0"/>
              <a:t>შეაფასეთ </a:t>
            </a:r>
            <a:r>
              <a:rPr lang="ka-GE" sz="2100" dirty="0" smtClean="0"/>
              <a:t>კლიენტისმიერი </a:t>
            </a:r>
            <a:r>
              <a:rPr lang="ka-GE" sz="2100" dirty="0"/>
              <a:t>შეფასება </a:t>
            </a:r>
            <a:r>
              <a:rPr lang="ka-GE" sz="2100" dirty="0" smtClean="0"/>
              <a:t>(უნდა მიეთითოს </a:t>
            </a:r>
            <a:r>
              <a:rPr lang="ka-GE" sz="2100" dirty="0"/>
              <a:t>დირექტორებთან დისკუსიის </a:t>
            </a:r>
            <a:r>
              <a:rPr lang="ka-GE" sz="2100" dirty="0" smtClean="0"/>
              <a:t>ოქმი)</a:t>
            </a:r>
            <a:endParaRPr lang="en-GB" sz="2100" dirty="0"/>
          </a:p>
          <a:p>
            <a:pPr lvl="1"/>
            <a:r>
              <a:rPr lang="ka-GE" sz="2100" dirty="0"/>
              <a:t>აუდიტორების თავდაპირველი დავალება (განახლება დაგეგმვის ეტაპზე</a:t>
            </a:r>
            <a:r>
              <a:rPr lang="ka-GE" sz="2100" dirty="0" smtClean="0"/>
              <a:t>)</a:t>
            </a:r>
            <a:endParaRPr lang="en-GB" sz="2100" dirty="0"/>
          </a:p>
          <a:p>
            <a:pPr lvl="1"/>
            <a:r>
              <a:rPr lang="ka-GE" sz="2100" dirty="0"/>
              <a:t>საჭიროების შემთხვევაში დაამატეთ </a:t>
            </a:r>
            <a:r>
              <a:rPr lang="ka-GE" sz="2100" dirty="0" smtClean="0"/>
              <a:t>ნებისმიერი დამატებითი ტესტები/სამუშაოები</a:t>
            </a:r>
            <a:endParaRPr lang="en-GB" sz="2100" dirty="0"/>
          </a:p>
          <a:p>
            <a:pPr lvl="1"/>
            <a:r>
              <a:rPr lang="ka-GE" sz="2100" dirty="0" smtClean="0"/>
              <a:t>დასკვნა</a:t>
            </a:r>
            <a:r>
              <a:rPr lang="ka-GE" sz="2100" dirty="0"/>
              <a:t>, რომელიც უნდა იყოს </a:t>
            </a:r>
            <a:r>
              <a:rPr lang="ka-GE" sz="2100" dirty="0" smtClean="0"/>
              <a:t>მორგებული/ადაპტირებული </a:t>
            </a:r>
            <a:r>
              <a:rPr lang="ka-GE" sz="2100" dirty="0"/>
              <a:t>და </a:t>
            </a:r>
            <a:r>
              <a:rPr lang="ka-GE" sz="2100" dirty="0" smtClean="0"/>
              <a:t>ხელმოწერილი </a:t>
            </a:r>
            <a:r>
              <a:rPr lang="en-GB" sz="2100" dirty="0" smtClean="0"/>
              <a:t>A.E.P.</a:t>
            </a:r>
            <a:r>
              <a:rPr lang="ka-GE" sz="2100" dirty="0" smtClean="0"/>
              <a:t>-ის მიერ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66985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544248" cy="856709"/>
          </a:xfrm>
        </p:spPr>
        <p:txBody>
          <a:bodyPr/>
          <a:lstStyle/>
          <a:p>
            <a:r>
              <a:rPr lang="en-GB" dirty="0"/>
              <a:t>Aa4</a:t>
            </a:r>
            <a:br>
              <a:rPr lang="en-GB" dirty="0"/>
            </a:br>
            <a:r>
              <a:rPr lang="ka-GE" sz="2500" dirty="0" smtClean="0"/>
              <a:t>ოფიციალური წერილი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E51-F160-4EA0-AFBD-008CC1C58135}" type="slidenum">
              <a:rPr lang="en-GB" smtClean="0"/>
              <a:pPr/>
              <a:t>86</a:t>
            </a:fld>
            <a:endParaRPr lang="en-GB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a-GE" sz="2300" dirty="0"/>
              <a:t>ხელმოწერილი </a:t>
            </a:r>
            <a:r>
              <a:rPr lang="ka-GE" sz="2300" dirty="0" smtClean="0"/>
              <a:t>ოფიციალური წერილი წარმოდგენილი უნდა იყოს ამ მითითებაში</a:t>
            </a:r>
          </a:p>
          <a:p>
            <a:r>
              <a:rPr lang="en-GB" sz="2300" dirty="0" smtClean="0"/>
              <a:t>HAT-</a:t>
            </a:r>
            <a:r>
              <a:rPr lang="ka-GE" sz="2300" dirty="0" smtClean="0"/>
              <a:t>ის </a:t>
            </a:r>
            <a:r>
              <a:rPr lang="ka-GE" sz="2300" dirty="0"/>
              <a:t>სახელმძღვანელოში მოცემულია </a:t>
            </a:r>
            <a:r>
              <a:rPr lang="ka-GE" sz="2300" dirty="0" smtClean="0"/>
              <a:t>პროფორმა </a:t>
            </a:r>
            <a:r>
              <a:rPr lang="ka-GE" sz="2300" dirty="0"/>
              <a:t>წერილი, რომელიც </a:t>
            </a:r>
            <a:r>
              <a:rPr lang="ka-GE" sz="2300" dirty="0" smtClean="0"/>
              <a:t>მორგებული და ადაპტირებული </a:t>
            </a:r>
            <a:r>
              <a:rPr lang="ka-GE" sz="2300" dirty="0"/>
              <a:t>უნდა იყოს </a:t>
            </a:r>
            <a:r>
              <a:rPr lang="ka-GE" sz="2300" dirty="0" smtClean="0"/>
              <a:t>კლიენტის გარემოებებზე</a:t>
            </a:r>
          </a:p>
          <a:p>
            <a:r>
              <a:rPr lang="ka-GE" sz="2300" dirty="0"/>
              <a:t>საბოლოო ვერსია </a:t>
            </a:r>
            <a:r>
              <a:rPr lang="ka-GE" sz="2300" dirty="0" smtClean="0"/>
              <a:t>წარმოდგენილი უნდა იყოს კლიენტის ტიტულიან ბლანკზე</a:t>
            </a:r>
            <a:endParaRPr lang="en-GB" sz="2300" dirty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D29BD6-5245-4A93-98B4-F4BEDB6B4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380941"/>
            <a:ext cx="9616256" cy="856709"/>
          </a:xfrm>
        </p:spPr>
        <p:txBody>
          <a:bodyPr/>
          <a:lstStyle/>
          <a:p>
            <a:r>
              <a:rPr lang="en-GB" dirty="0"/>
              <a:t>Aa4</a:t>
            </a:r>
            <a:br>
              <a:rPr lang="en-GB" dirty="0"/>
            </a:br>
            <a:r>
              <a:rPr lang="ka-GE" sz="2500" dirty="0" smtClean="0"/>
              <a:t>ოფიციალური წერილი</a:t>
            </a:r>
            <a:endParaRPr lang="en-GB" sz="25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ka-GE" sz="2100" dirty="0"/>
              <a:t>ტიპიური საკითხები, რომლებიც მოითხოვს სპეციალურ </a:t>
            </a:r>
            <a:r>
              <a:rPr lang="ka-GE" sz="2100" dirty="0" smtClean="0"/>
              <a:t>წარმოდგენებს</a:t>
            </a:r>
            <a:endParaRPr lang="en-US" sz="2100" dirty="0"/>
          </a:p>
          <a:p>
            <a:pPr lvl="1"/>
            <a:r>
              <a:rPr lang="ka-GE" sz="2100" dirty="0" smtClean="0"/>
              <a:t>მარაგის მოძველება</a:t>
            </a:r>
          </a:p>
          <a:p>
            <a:pPr lvl="1"/>
            <a:r>
              <a:rPr lang="ka-GE" sz="2100" dirty="0" smtClean="0"/>
              <a:t>ფუნქციონირებადი საწარმო (თუ </a:t>
            </a:r>
            <a:r>
              <a:rPr lang="ka-GE" sz="2100" dirty="0"/>
              <a:t>საჭიროა დამატებითი დადასტურება</a:t>
            </a:r>
            <a:r>
              <a:rPr lang="ka-GE" sz="2100" dirty="0" smtClean="0"/>
              <a:t>)</a:t>
            </a:r>
            <a:endParaRPr lang="en-US" sz="2100" dirty="0"/>
          </a:p>
          <a:p>
            <a:pPr lvl="1"/>
            <a:r>
              <a:rPr lang="ka-GE" sz="2100" dirty="0"/>
              <a:t>არასპეციფიკური </a:t>
            </a:r>
            <a:r>
              <a:rPr lang="ka-GE" sz="2100" dirty="0" smtClean="0"/>
              <a:t>დარიცხვები</a:t>
            </a:r>
            <a:endParaRPr lang="en-US" sz="2100" dirty="0"/>
          </a:p>
          <a:p>
            <a:pPr lvl="1"/>
            <a:r>
              <a:rPr lang="ka-GE" sz="2100" dirty="0" smtClean="0"/>
              <a:t>დაკავშირებულ მხარეთა </a:t>
            </a:r>
            <a:r>
              <a:rPr lang="ka-GE" sz="2100" dirty="0"/>
              <a:t>სესხის </a:t>
            </a:r>
            <a:r>
              <a:rPr lang="ka-GE" sz="2100" dirty="0" smtClean="0"/>
              <a:t>ანგარიშები</a:t>
            </a:r>
            <a:endParaRPr lang="en-US" sz="2100" dirty="0"/>
          </a:p>
          <a:p>
            <a:pPr lvl="1"/>
            <a:r>
              <a:rPr lang="ka-GE" sz="2100" dirty="0"/>
              <a:t>პრემია, რომელიც </a:t>
            </a:r>
            <a:r>
              <a:rPr lang="ka-GE" sz="2100" dirty="0" smtClean="0"/>
              <a:t>გადახდილი უნდა იყოს წლის დასრულებიდან </a:t>
            </a:r>
            <a:r>
              <a:rPr lang="ka-GE" sz="2100" dirty="0"/>
              <a:t>9 თვის განმავლობაში (თუ ის უკვე არ არის გადახდილი </a:t>
            </a:r>
            <a:r>
              <a:rPr lang="ka-GE" sz="2100" dirty="0" smtClean="0"/>
              <a:t>გასვლის მომენტში)</a:t>
            </a:r>
            <a:endParaRPr lang="en-US" sz="2100" dirty="0"/>
          </a:p>
          <a:p>
            <a:pPr lvl="1"/>
            <a:r>
              <a:rPr lang="ka-GE" sz="2100" dirty="0"/>
              <a:t>სესხის </a:t>
            </a:r>
            <a:r>
              <a:rPr lang="ka-GE" sz="2100" dirty="0" smtClean="0"/>
              <a:t>დაფარვა</a:t>
            </a:r>
          </a:p>
          <a:p>
            <a:pPr lvl="1"/>
            <a:r>
              <a:rPr lang="ka-GE" sz="2100" dirty="0"/>
              <a:t>კონკრეტული დებიტორული </a:t>
            </a:r>
            <a:r>
              <a:rPr lang="ka-GE" sz="2100" dirty="0" smtClean="0"/>
              <a:t>დავალიანების ნაშთების აღდგენის უნარი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B20A29B-ADD5-46E9-A3D2-801FD26CD9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D409AB-2201-4E18-8A34-C31753AD9B06}" type="slidenum">
              <a:rPr lang="pt-BR" smtClean="0">
                <a:solidFill>
                  <a:srgbClr val="FFFFFF"/>
                </a:solidFill>
                <a:cs typeface="+mn-cs"/>
              </a:rPr>
              <a:pPr>
                <a:defRPr/>
              </a:pPr>
              <a:t>87</a:t>
            </a:fld>
            <a:endParaRPr lang="pt-BR" dirty="0">
              <a:solidFill>
                <a:srgbClr val="FFFFFF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150195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8968184" cy="856709"/>
          </a:xfrm>
        </p:spPr>
        <p:txBody>
          <a:bodyPr/>
          <a:lstStyle/>
          <a:p>
            <a:r>
              <a:rPr lang="en-GB" dirty="0"/>
              <a:t>Aa5</a:t>
            </a:r>
            <a:br>
              <a:rPr lang="en-GB" dirty="0"/>
            </a:br>
            <a:r>
              <a:rPr lang="ka-GE" sz="2500" dirty="0" smtClean="0"/>
              <a:t>ხელმძღვანელობის წერილი</a:t>
            </a:r>
            <a:endParaRPr lang="en-GB" sz="25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88</a:t>
            </a:fld>
            <a:endParaRPr lang="en-GB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 algn="just"/>
            <a:r>
              <a:rPr lang="en-GB" sz="2300" dirty="0"/>
              <a:t>HAT </a:t>
            </a:r>
            <a:r>
              <a:rPr lang="ka-GE" sz="2300" dirty="0" smtClean="0"/>
              <a:t>სახელმძღვანელოში მოცემულია პროფორმა ხელმძღვანელობის წერილები</a:t>
            </a:r>
          </a:p>
          <a:p>
            <a:pPr algn="just"/>
            <a:r>
              <a:rPr lang="ka-GE" sz="2300" dirty="0"/>
              <a:t>ასევე </a:t>
            </a:r>
            <a:r>
              <a:rPr lang="ka-GE" sz="2300" dirty="0" smtClean="0"/>
              <a:t>ხელმისაწვდომია სამუშაო დოკუმენტი; </a:t>
            </a:r>
            <a:r>
              <a:rPr lang="ka-GE" sz="2300" dirty="0"/>
              <a:t>ეს შეიძლება </a:t>
            </a:r>
            <a:r>
              <a:rPr lang="ka-GE" sz="2300" dirty="0" smtClean="0"/>
              <a:t>შესრულდეს საველე </a:t>
            </a:r>
            <a:r>
              <a:rPr lang="ka-GE" sz="2300" dirty="0"/>
              <a:t>სამუშაოების </a:t>
            </a:r>
            <a:r>
              <a:rPr lang="ka-GE" sz="2300" dirty="0" smtClean="0"/>
              <a:t>ჩატარების პარალელურად </a:t>
            </a:r>
            <a:r>
              <a:rPr lang="ka-GE" sz="2300" dirty="0"/>
              <a:t>და წარმოადგენს ყველა იმ საკითხის ჩანაწერს, </a:t>
            </a:r>
            <a:r>
              <a:rPr lang="ka-GE" sz="2300" dirty="0" smtClean="0"/>
              <a:t>რომლებიც </a:t>
            </a:r>
            <a:r>
              <a:rPr lang="ka-GE" sz="2300" dirty="0"/>
              <a:t>საბოლოოდ </a:t>
            </a:r>
            <a:r>
              <a:rPr lang="ka-GE" sz="2300" dirty="0" smtClean="0"/>
              <a:t>აღმოჩნდებიან ხელმძღვანელობის წერილში.</a:t>
            </a:r>
          </a:p>
          <a:p>
            <a:pPr algn="just"/>
            <a:r>
              <a:rPr lang="ka-GE" sz="2300" dirty="0"/>
              <a:t>აქ </a:t>
            </a:r>
            <a:r>
              <a:rPr lang="ka-GE" sz="2300" dirty="0" smtClean="0"/>
              <a:t>შეიძლება აღინიშნოს პრობლემური საკითხები</a:t>
            </a:r>
            <a:r>
              <a:rPr lang="ka-GE" sz="2300" dirty="0"/>
              <a:t>, </a:t>
            </a:r>
            <a:r>
              <a:rPr lang="ka-GE" sz="2300" dirty="0" smtClean="0"/>
              <a:t>კლიენტის </a:t>
            </a:r>
            <a:r>
              <a:rPr lang="ka-GE" sz="2300" dirty="0"/>
              <a:t>ნებისმიერი </a:t>
            </a:r>
            <a:r>
              <a:rPr lang="ka-GE" sz="2300" dirty="0" smtClean="0"/>
              <a:t>კომენტარი </a:t>
            </a:r>
            <a:r>
              <a:rPr lang="ka-GE" sz="2300" dirty="0"/>
              <a:t>და </a:t>
            </a:r>
            <a:r>
              <a:rPr lang="ka-GE" sz="2300" dirty="0" smtClean="0"/>
              <a:t>ნებისმიერი რეკომენდაციები</a:t>
            </a:r>
            <a:endParaRPr lang="en-GB" sz="2300" dirty="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019350-CEA9-4690-88AD-F95EE64F0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380941"/>
            <a:ext cx="9616256" cy="856709"/>
          </a:xfrm>
        </p:spPr>
        <p:txBody>
          <a:bodyPr/>
          <a:lstStyle/>
          <a:p>
            <a:r>
              <a:rPr lang="en-GB" dirty="0"/>
              <a:t>Aa5</a:t>
            </a:r>
            <a:br>
              <a:rPr lang="en-GB" dirty="0"/>
            </a:br>
            <a:r>
              <a:rPr lang="ka-GE" sz="2500" dirty="0" smtClean="0"/>
              <a:t>ხელმძღვანელობის წერილი</a:t>
            </a:r>
            <a:endParaRPr lang="en-GB" sz="25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ka-GE" sz="2100" dirty="0" smtClean="0"/>
              <a:t>საკითხები უნდა </a:t>
            </a:r>
            <a:r>
              <a:rPr lang="ka-GE" sz="2100" dirty="0"/>
              <a:t>გროვდებოდეს აუდიტის </a:t>
            </a:r>
            <a:r>
              <a:rPr lang="ka-GE" sz="2100" dirty="0" smtClean="0"/>
              <a:t>მსვლელობისას და </a:t>
            </a:r>
            <a:r>
              <a:rPr lang="ka-GE" sz="2100" dirty="0"/>
              <a:t>უნდა </a:t>
            </a:r>
            <a:r>
              <a:rPr lang="ka-GE" sz="2100" dirty="0" smtClean="0"/>
              <a:t>მოიცავდეს</a:t>
            </a:r>
            <a:r>
              <a:rPr lang="en-US" sz="2100" dirty="0" smtClean="0"/>
              <a:t>:</a:t>
            </a:r>
            <a:endParaRPr lang="en-US" sz="2100" dirty="0"/>
          </a:p>
          <a:p>
            <a:pPr lvl="1"/>
            <a:r>
              <a:rPr lang="ka-GE" sz="2100" dirty="0" smtClean="0"/>
              <a:t>პრობლემურ საკითხს</a:t>
            </a:r>
            <a:endParaRPr lang="en-US" sz="2100" dirty="0"/>
          </a:p>
          <a:p>
            <a:pPr lvl="1"/>
            <a:r>
              <a:rPr lang="ka-GE" sz="2100" dirty="0" smtClean="0"/>
              <a:t>პრობლემური საკითხის არსს</a:t>
            </a:r>
            <a:endParaRPr lang="en-US" sz="2100" dirty="0"/>
          </a:p>
          <a:p>
            <a:pPr lvl="1"/>
            <a:r>
              <a:rPr lang="ka-GE" sz="2100" dirty="0" smtClean="0"/>
              <a:t>თქვენს რეკომენდაციას, </a:t>
            </a:r>
            <a:r>
              <a:rPr lang="ka-GE" sz="2100" dirty="0"/>
              <a:t>თუ როგორ უნდა მოგვარდეს </a:t>
            </a:r>
            <a:r>
              <a:rPr lang="ka-GE" sz="2100" dirty="0" smtClean="0"/>
              <a:t>ეს საკითხი</a:t>
            </a:r>
            <a:endParaRPr lang="en-US" sz="2100" dirty="0" smtClean="0"/>
          </a:p>
          <a:p>
            <a:pPr marL="228611" marR="45720" lvl="1" algn="just">
              <a:spcBef>
                <a:spcPts val="1000"/>
              </a:spcBef>
            </a:pPr>
            <a:r>
              <a:rPr lang="ka-GE" sz="2100" dirty="0">
                <a:solidFill>
                  <a:schemeClr val="accent1"/>
                </a:solidFill>
              </a:rPr>
              <a:t>ეს შეჯამებული </a:t>
            </a:r>
            <a:r>
              <a:rPr lang="ka-GE" sz="2100" dirty="0" smtClean="0">
                <a:solidFill>
                  <a:schemeClr val="accent1"/>
                </a:solidFill>
              </a:rPr>
              <a:t>უნდა </a:t>
            </a:r>
            <a:r>
              <a:rPr lang="ka-GE" sz="2100" dirty="0">
                <a:solidFill>
                  <a:schemeClr val="accent1"/>
                </a:solidFill>
              </a:rPr>
              <a:t>იყოს </a:t>
            </a:r>
            <a:r>
              <a:rPr lang="ka-GE" sz="2100" dirty="0" smtClean="0">
                <a:solidFill>
                  <a:schemeClr val="accent1"/>
                </a:solidFill>
              </a:rPr>
              <a:t>ცალკე გრაფიკში, თან უნდა ერთვოდეს კომენტარები დასრულებისას </a:t>
            </a:r>
            <a:r>
              <a:rPr lang="ka-GE" sz="2100" dirty="0">
                <a:solidFill>
                  <a:schemeClr val="accent1"/>
                </a:solidFill>
              </a:rPr>
              <a:t>იმის შესახებ, თუ რატომ არ </a:t>
            </a:r>
            <a:r>
              <a:rPr lang="ka-GE" sz="2100" dirty="0" smtClean="0">
                <a:solidFill>
                  <a:schemeClr val="accent1"/>
                </a:solidFill>
              </a:rPr>
              <a:t>იყო შეყვანილი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1D76A83-A437-4961-96F2-EFC2CB8D77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D409AB-2201-4E18-8A34-C31753AD9B06}" type="slidenum">
              <a:rPr lang="pt-BR" smtClean="0">
                <a:solidFill>
                  <a:srgbClr val="FFFFFF"/>
                </a:solidFill>
                <a:cs typeface="+mn-cs"/>
              </a:rPr>
              <a:pPr>
                <a:defRPr/>
              </a:pPr>
              <a:t>89</a:t>
            </a:fld>
            <a:endParaRPr lang="pt-BR" dirty="0">
              <a:solidFill>
                <a:srgbClr val="FFFFFF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3427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5655816" cy="507831"/>
          </a:xfrm>
        </p:spPr>
        <p:txBody>
          <a:bodyPr/>
          <a:lstStyle/>
          <a:p>
            <a:r>
              <a:rPr lang="ka-GE" dirty="0"/>
              <a:t>აუდიტის ფაილის ფორმატი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9</a:t>
            </a:fld>
            <a:endParaRPr lang="en-GB">
              <a:solidFill>
                <a:prstClr val="white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61178040"/>
              </p:ext>
            </p:extLst>
          </p:nvPr>
        </p:nvGraphicFramePr>
        <p:xfrm>
          <a:off x="1847528" y="1196752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379545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Aa6 – Aa9 </a:t>
            </a:r>
            <a:r>
              <a:rPr lang="ka-GE" sz="2500" dirty="0" smtClean="0"/>
              <a:t>და</a:t>
            </a:r>
            <a:r>
              <a:rPr lang="ka-GE" dirty="0" smtClean="0"/>
              <a:t> </a:t>
            </a:r>
            <a:r>
              <a:rPr lang="en-GB" dirty="0" smtClean="0"/>
              <a:t>Aa12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90</a:t>
            </a:fld>
            <a:endParaRPr lang="en-GB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ka-GE" sz="2100" dirty="0" smtClean="0"/>
              <a:t>ეს მითითებები შეადგენს შემდეგს</a:t>
            </a:r>
            <a:r>
              <a:rPr lang="en-GB" sz="2100" dirty="0" smtClean="0"/>
              <a:t>:</a:t>
            </a:r>
            <a:endParaRPr lang="en-GB" sz="2100" dirty="0"/>
          </a:p>
          <a:p>
            <a:pPr lvl="1"/>
            <a:r>
              <a:rPr lang="en-GB" sz="2100" dirty="0"/>
              <a:t>Aa6 	- 	 A.E.P</a:t>
            </a:r>
            <a:r>
              <a:rPr lang="en-GB" sz="2100" dirty="0" smtClean="0"/>
              <a:t>.</a:t>
            </a:r>
            <a:r>
              <a:rPr lang="ka-GE" sz="2100" dirty="0" smtClean="0"/>
              <a:t>-ის</a:t>
            </a:r>
            <a:r>
              <a:rPr lang="en-GB" sz="2100" dirty="0" smtClean="0"/>
              <a:t> </a:t>
            </a:r>
            <a:r>
              <a:rPr lang="ka-GE" sz="2100" dirty="0"/>
              <a:t>მიმოხილვის </a:t>
            </a:r>
            <a:r>
              <a:rPr lang="ka-GE" sz="2100" dirty="0" smtClean="0"/>
              <a:t>პუნქტები</a:t>
            </a:r>
            <a:r>
              <a:rPr lang="en-GB" sz="2100" dirty="0" smtClean="0"/>
              <a:t>;</a:t>
            </a:r>
            <a:endParaRPr lang="en-GB" sz="2100" dirty="0"/>
          </a:p>
          <a:p>
            <a:pPr lvl="1"/>
            <a:r>
              <a:rPr lang="en-GB" sz="2100" dirty="0"/>
              <a:t>Aa8 	- 	</a:t>
            </a:r>
            <a:r>
              <a:rPr lang="ka-GE" sz="2100" dirty="0" smtClean="0"/>
              <a:t>მენეჯერის მიმოხილვის პუნქტები</a:t>
            </a:r>
            <a:r>
              <a:rPr lang="en-GB" sz="2100" dirty="0" smtClean="0"/>
              <a:t>;</a:t>
            </a:r>
            <a:endParaRPr lang="en-GB" sz="2100" dirty="0"/>
          </a:p>
          <a:p>
            <a:pPr lvl="1"/>
            <a:r>
              <a:rPr lang="en-GB" sz="2100" dirty="0"/>
              <a:t>Aa9	- 	</a:t>
            </a:r>
            <a:r>
              <a:rPr lang="ka-GE" sz="2100" dirty="0" smtClean="0"/>
              <a:t>რომელ პუნქტებს უნდა მიაქციოს ყურადღება მენეჯერმა; და</a:t>
            </a:r>
            <a:endParaRPr lang="en-GB" sz="2100" dirty="0"/>
          </a:p>
          <a:p>
            <a:pPr lvl="1"/>
            <a:r>
              <a:rPr lang="en-GB" sz="2100" dirty="0"/>
              <a:t>Aa12 	- 	</a:t>
            </a:r>
            <a:r>
              <a:rPr lang="ka-GE" sz="2100" dirty="0" smtClean="0"/>
              <a:t>ზემდგომი პირის მიმოხილვის პუნქტები</a:t>
            </a:r>
            <a:endParaRPr lang="en-GB" sz="2100" dirty="0"/>
          </a:p>
          <a:p>
            <a:r>
              <a:rPr lang="en-GB" sz="2100" dirty="0"/>
              <a:t>NB: </a:t>
            </a:r>
            <a:r>
              <a:rPr lang="ka-GE" sz="2100" dirty="0"/>
              <a:t>ამ მითითებების სტანდარტული ფორმები არ არსებობს</a:t>
            </a:r>
            <a:endParaRPr lang="en-GB" sz="2100" dirty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Aa7 </a:t>
            </a:r>
            <a:r>
              <a:rPr lang="ka-GE" sz="2500" dirty="0" smtClean="0"/>
              <a:t>და</a:t>
            </a:r>
            <a:r>
              <a:rPr lang="ka-GE" dirty="0" smtClean="0"/>
              <a:t> </a:t>
            </a:r>
            <a:r>
              <a:rPr lang="en-GB" dirty="0" smtClean="0"/>
              <a:t>Aa10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91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ka-GE" sz="2100" dirty="0" smtClean="0"/>
              <a:t>ეს ფორმები უზრუნველყოფს </a:t>
            </a:r>
            <a:r>
              <a:rPr lang="en-GB" sz="2100" dirty="0" smtClean="0"/>
              <a:t>A.E.P.</a:t>
            </a:r>
            <a:r>
              <a:rPr lang="ka-GE" sz="2100" dirty="0" smtClean="0"/>
              <a:t>-ს</a:t>
            </a:r>
            <a:r>
              <a:rPr lang="en-GB" sz="2100" dirty="0" smtClean="0"/>
              <a:t> </a:t>
            </a:r>
            <a:r>
              <a:rPr lang="ka-GE" sz="2100" dirty="0"/>
              <a:t>აუდიტის "აღმასრულებელი </a:t>
            </a:r>
            <a:r>
              <a:rPr lang="ka-GE" sz="2100" dirty="0" smtClean="0"/>
              <a:t>შეჯამებით"</a:t>
            </a:r>
            <a:r>
              <a:rPr lang="en-GB" sz="2100" dirty="0" smtClean="0"/>
              <a:t>:</a:t>
            </a:r>
            <a:endParaRPr lang="en-GB" sz="2100" dirty="0"/>
          </a:p>
          <a:p>
            <a:pPr lvl="1" algn="just"/>
            <a:r>
              <a:rPr lang="en-GB" sz="2100" dirty="0"/>
              <a:t>Aa10 – </a:t>
            </a:r>
            <a:r>
              <a:rPr lang="ka-GE" sz="2100" dirty="0"/>
              <a:t>განმარტავს ფინანსურ ანგარიშგებაში </a:t>
            </a:r>
            <a:r>
              <a:rPr lang="ka-GE" sz="2100" dirty="0" smtClean="0"/>
              <a:t>მოცემულ საკვანძო მონაცემებს და </a:t>
            </a:r>
            <a:r>
              <a:rPr lang="ka-GE" sz="2100" dirty="0"/>
              <a:t>განმარტავს, თუ როგორ იქნა მოგვარებული დაგეგმვის დროს გამოვლენილი ძირითადი </a:t>
            </a:r>
            <a:r>
              <a:rPr lang="ka-GE" sz="2100" dirty="0" smtClean="0"/>
              <a:t>გადახრები</a:t>
            </a:r>
            <a:endParaRPr lang="en-GB" sz="2100" dirty="0"/>
          </a:p>
          <a:p>
            <a:pPr lvl="1" algn="just"/>
            <a:r>
              <a:rPr lang="en-GB" sz="2100" dirty="0"/>
              <a:t>Aa7 – </a:t>
            </a:r>
            <a:r>
              <a:rPr lang="ka-GE" sz="2100" dirty="0"/>
              <a:t>განმარტავს, თუ როგორ იქნა </a:t>
            </a:r>
            <a:r>
              <a:rPr lang="ka-GE" sz="2100" dirty="0" smtClean="0"/>
              <a:t>მოგვარებული აუდიტის ძირითადი საკითხები </a:t>
            </a:r>
            <a:r>
              <a:rPr lang="ka-GE" sz="2100" dirty="0"/>
              <a:t>(მნიშვნელოვანი რისკების ჩათვლით) და </a:t>
            </a:r>
            <a:r>
              <a:rPr lang="ka-GE" sz="2100" dirty="0" smtClean="0"/>
              <a:t>გამოკვეთს სხვა </a:t>
            </a:r>
            <a:r>
              <a:rPr lang="ka-GE" sz="2100" dirty="0"/>
              <a:t>მნიშვნელოვან საკითხებს </a:t>
            </a:r>
            <a:r>
              <a:rPr lang="en-GB" sz="2100" dirty="0"/>
              <a:t>A.E.P</a:t>
            </a:r>
            <a:r>
              <a:rPr lang="en-GB" sz="2100" dirty="0" smtClean="0"/>
              <a:t>.</a:t>
            </a:r>
            <a:r>
              <a:rPr lang="ka-GE" sz="2100" dirty="0" smtClean="0"/>
              <a:t>-სთვის</a:t>
            </a:r>
            <a:endParaRPr lang="en-GB" sz="2100" dirty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9904288" cy="887819"/>
          </a:xfrm>
        </p:spPr>
        <p:txBody>
          <a:bodyPr>
            <a:noAutofit/>
          </a:bodyPr>
          <a:lstStyle/>
          <a:p>
            <a:r>
              <a:rPr lang="en-GB" sz="2500" dirty="0"/>
              <a:t>Aa7 </a:t>
            </a:r>
            <a:br>
              <a:rPr lang="en-GB" sz="2500" dirty="0"/>
            </a:br>
            <a:r>
              <a:rPr lang="ka-GE" sz="2500" dirty="0" smtClean="0"/>
              <a:t>ასს-ს შესაბამისობის </a:t>
            </a:r>
            <a:r>
              <a:rPr lang="ka-GE" sz="2500" dirty="0"/>
              <a:t>კრიტიკულ საკითხთა მემორანდუმი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92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ka-GE" sz="2100" dirty="0" smtClean="0"/>
              <a:t>აქ მოცულია</a:t>
            </a:r>
            <a:r>
              <a:rPr lang="en-GB" sz="2100" dirty="0" smtClean="0"/>
              <a:t>:</a:t>
            </a:r>
            <a:endParaRPr lang="en-GB" sz="2100" dirty="0"/>
          </a:p>
          <a:p>
            <a:pPr lvl="1"/>
            <a:r>
              <a:rPr lang="en-GB" sz="2100" dirty="0"/>
              <a:t>A.E.P.</a:t>
            </a:r>
            <a:r>
              <a:rPr lang="ka-GE" sz="2100" dirty="0"/>
              <a:t>-ის </a:t>
            </a:r>
            <a:r>
              <a:rPr lang="ka-GE" sz="2100" dirty="0" smtClean="0"/>
              <a:t>დამტკიცების შემდგომ დაგეგმვაში შეტანილი ცვლილებები</a:t>
            </a:r>
            <a:endParaRPr lang="en-GB" sz="2100" dirty="0"/>
          </a:p>
          <a:p>
            <a:pPr lvl="1"/>
            <a:r>
              <a:rPr lang="ka-GE" sz="2100" dirty="0"/>
              <a:t>როგორ მოგვარდა მნიშვნელოვანი </a:t>
            </a:r>
            <a:r>
              <a:rPr lang="ka-GE" sz="2100" dirty="0" smtClean="0"/>
              <a:t>რისკი(ებ)ი (ასეთის არსებობის </a:t>
            </a:r>
            <a:r>
              <a:rPr lang="ka-GE" sz="2100" dirty="0"/>
              <a:t>შემთხვევაში</a:t>
            </a:r>
            <a:r>
              <a:rPr lang="ka-GE" sz="2100" dirty="0" smtClean="0"/>
              <a:t>)</a:t>
            </a:r>
            <a:endParaRPr lang="en-GB" sz="2100" dirty="0"/>
          </a:p>
          <a:p>
            <a:pPr lvl="1"/>
            <a:r>
              <a:rPr lang="ka-GE" sz="2100" dirty="0"/>
              <a:t>ჩატარებული ძირითადი კონსულტაციების </a:t>
            </a:r>
            <a:r>
              <a:rPr lang="ka-GE" sz="2100" dirty="0" smtClean="0"/>
              <a:t>დეტალები</a:t>
            </a:r>
            <a:endParaRPr lang="en-GB" sz="2100" dirty="0"/>
          </a:p>
          <a:p>
            <a:pPr lvl="1"/>
            <a:r>
              <a:rPr lang="ka-GE" sz="2100" dirty="0" smtClean="0"/>
              <a:t>ასს-ების </a:t>
            </a:r>
            <a:r>
              <a:rPr lang="ka-GE" sz="2100" dirty="0"/>
              <a:t>განსახილველად საჭირო სხვა </a:t>
            </a:r>
            <a:r>
              <a:rPr lang="ka-GE" sz="2100" dirty="0" smtClean="0"/>
              <a:t>სფეროები</a:t>
            </a:r>
            <a:r>
              <a:rPr lang="en-GB" sz="2100" dirty="0" smtClean="0"/>
              <a:t> </a:t>
            </a:r>
            <a:endParaRPr lang="en-GB" sz="2100" dirty="0"/>
          </a:p>
          <a:p>
            <a:pPr lvl="1"/>
            <a:r>
              <a:rPr lang="ka-GE" sz="2100" dirty="0"/>
              <a:t>სხვა </a:t>
            </a:r>
            <a:r>
              <a:rPr lang="ka-GE" sz="2100" dirty="0" smtClean="0"/>
              <a:t>დამატებითი საკითხები</a:t>
            </a:r>
            <a:r>
              <a:rPr lang="ka-GE" sz="2100" dirty="0"/>
              <a:t>, რომლებიც </a:t>
            </a:r>
            <a:r>
              <a:rPr lang="ka-GE" sz="2100" dirty="0" smtClean="0"/>
              <a:t>აძლევს </a:t>
            </a:r>
            <a:r>
              <a:rPr lang="en-GB" sz="2100" dirty="0" smtClean="0"/>
              <a:t>A.E.P.</a:t>
            </a:r>
            <a:r>
              <a:rPr lang="ka-GE" sz="2100" dirty="0" smtClean="0"/>
              <a:t>-ს</a:t>
            </a:r>
            <a:r>
              <a:rPr lang="en-GB" sz="2100" dirty="0" smtClean="0"/>
              <a:t> </a:t>
            </a:r>
            <a:r>
              <a:rPr lang="ka-GE" sz="2100" dirty="0" smtClean="0"/>
              <a:t>აუდიტზე ზოგად წარმოდგენას</a:t>
            </a:r>
            <a:endParaRPr lang="en-GB" sz="2800" dirty="0">
              <a:solidFill>
                <a:schemeClr val="accent1"/>
              </a:solidFill>
            </a:endParaRPr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9904288" cy="959827"/>
          </a:xfrm>
        </p:spPr>
        <p:txBody>
          <a:bodyPr>
            <a:noAutofit/>
          </a:bodyPr>
          <a:lstStyle/>
          <a:p>
            <a:r>
              <a:rPr lang="en-GB" dirty="0"/>
              <a:t>Aa7 </a:t>
            </a:r>
            <a:br>
              <a:rPr lang="en-GB" dirty="0"/>
            </a:br>
            <a:r>
              <a:rPr lang="ka-GE" sz="2500" dirty="0"/>
              <a:t>ასს-ს შესაბამისობის კრიტიკულ საკითხთა მემორანდუმი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93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GB" b="1" dirty="0"/>
          </a:p>
          <a:p>
            <a:r>
              <a:rPr lang="ka-GE" sz="2500" b="1" dirty="0"/>
              <a:t>საკვანძო </a:t>
            </a:r>
            <a:r>
              <a:rPr lang="ka-GE" sz="2500" b="1" dirty="0" smtClean="0"/>
              <a:t>საკითხი მდგომარეობს იმაში, </a:t>
            </a:r>
            <a:r>
              <a:rPr lang="ka-GE" sz="2500" b="1" dirty="0"/>
              <a:t>რომ დაგეგმვის ეტაპზე </a:t>
            </a:r>
            <a:r>
              <a:rPr lang="ka-GE" sz="2500" b="1" dirty="0" smtClean="0"/>
              <a:t>გამოვლენილი ნებისმიერი მნიშვნელოვანი რისკი უნდა </a:t>
            </a:r>
            <a:r>
              <a:rPr lang="ka-GE" sz="2500" b="1" dirty="0"/>
              <a:t>იყოს </a:t>
            </a:r>
            <a:r>
              <a:rPr lang="ka-GE" sz="2500" b="1" dirty="0" smtClean="0"/>
              <a:t>შესაბამის დონეზე  </a:t>
            </a:r>
            <a:r>
              <a:rPr lang="ka-GE" sz="2500" b="1" dirty="0"/>
              <a:t>გათვალისწინებული </a:t>
            </a:r>
            <a:r>
              <a:rPr lang="ka-GE" sz="2500" b="1" dirty="0" smtClean="0"/>
              <a:t>და მასზე უნდა იქნას გადაწყვეტილება მიღებული აუდიტიორული დასკვნის ხელმოწერამდე</a:t>
            </a:r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85988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688264" cy="1031835"/>
          </a:xfrm>
        </p:spPr>
        <p:txBody>
          <a:bodyPr>
            <a:noAutofit/>
          </a:bodyPr>
          <a:lstStyle/>
          <a:p>
            <a:r>
              <a:rPr lang="en-GB" dirty="0"/>
              <a:t>Aa10</a:t>
            </a:r>
            <a:br>
              <a:rPr lang="en-GB" dirty="0"/>
            </a:br>
            <a:r>
              <a:rPr lang="ka-GE" sz="2500" dirty="0" smtClean="0"/>
              <a:t>საბოლოო ანალიზური პროცედურები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94</a:t>
            </a:fld>
            <a:endParaRPr lang="en-GB" dirty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ka-GE" sz="2300" dirty="0" smtClean="0"/>
              <a:t>იძლევა ფინანსური </a:t>
            </a:r>
            <a:r>
              <a:rPr lang="ka-GE" sz="2300" dirty="0"/>
              <a:t>ანგარიშგების მთლიან </a:t>
            </a:r>
            <a:r>
              <a:rPr lang="ka-GE" sz="2300" dirty="0" smtClean="0"/>
              <a:t>შეფასებას</a:t>
            </a:r>
          </a:p>
          <a:p>
            <a:r>
              <a:rPr lang="ka-GE" sz="2300" dirty="0"/>
              <a:t>შეიძლება </a:t>
            </a:r>
            <a:r>
              <a:rPr lang="ka-GE" sz="2300" dirty="0" smtClean="0"/>
              <a:t>მოიცავდეს </a:t>
            </a:r>
            <a:r>
              <a:rPr lang="ka-GE" sz="2300" dirty="0"/>
              <a:t>კოეფიციენტების </a:t>
            </a:r>
            <a:r>
              <a:rPr lang="ka-GE" sz="2300" dirty="0" smtClean="0"/>
              <a:t>განხილვას</a:t>
            </a:r>
            <a:endParaRPr lang="en-GB" sz="2300" dirty="0"/>
          </a:p>
          <a:p>
            <a:r>
              <a:rPr lang="ka-GE" sz="2300" dirty="0"/>
              <a:t>საკვანძო კითხვა - არის ფინანსური </a:t>
            </a:r>
            <a:r>
              <a:rPr lang="ka-GE" sz="2300" dirty="0" smtClean="0"/>
              <a:t>ანგარიშგება ‘უტყუარი </a:t>
            </a:r>
            <a:r>
              <a:rPr lang="ka-GE" sz="2300" dirty="0"/>
              <a:t>და სამართლიანი’ - ანუ </a:t>
            </a:r>
            <a:r>
              <a:rPr lang="ka-GE" sz="2300" dirty="0" smtClean="0"/>
              <a:t>შეიძლება თუ არა „</a:t>
            </a:r>
            <a:r>
              <a:rPr lang="ka-GE" sz="2300" dirty="0"/>
              <a:t>სუფთა“ </a:t>
            </a:r>
            <a:r>
              <a:rPr lang="ka-GE" sz="2300" dirty="0" smtClean="0"/>
              <a:t>აუდიტორული დასკვნის ხელმოწერა</a:t>
            </a:r>
            <a:r>
              <a:rPr lang="en-GB" sz="2300" dirty="0" smtClean="0"/>
              <a:t>?</a:t>
            </a:r>
            <a:endParaRPr lang="en-GB" sz="2300" dirty="0"/>
          </a:p>
          <a:p>
            <a:r>
              <a:rPr lang="ka-GE" sz="2300" dirty="0"/>
              <a:t>დასკვნა სავალდებულოა და გამოყენებული </a:t>
            </a:r>
            <a:r>
              <a:rPr lang="ka-GE" sz="2300" dirty="0" smtClean="0"/>
              <a:t>უნდა </a:t>
            </a:r>
            <a:r>
              <a:rPr lang="ka-GE" sz="2300" dirty="0"/>
              <a:t>იქნას </a:t>
            </a:r>
            <a:r>
              <a:rPr lang="ka-GE" sz="2300" dirty="0" smtClean="0"/>
              <a:t>მაშინაც </a:t>
            </a:r>
            <a:r>
              <a:rPr lang="ka-GE" sz="2300" dirty="0"/>
              <a:t>კი, </a:t>
            </a:r>
            <a:r>
              <a:rPr lang="ka-GE" sz="2300"/>
              <a:t>თუ </a:t>
            </a:r>
            <a:r>
              <a:rPr lang="ka-GE" sz="2300" smtClean="0"/>
              <a:t>არ არსებობს ფორმა</a:t>
            </a:r>
            <a:endParaRPr lang="en-GB" sz="2300" dirty="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9832280" cy="959827"/>
          </a:xfrm>
        </p:spPr>
        <p:txBody>
          <a:bodyPr>
            <a:noAutofit/>
          </a:bodyPr>
          <a:lstStyle/>
          <a:p>
            <a:r>
              <a:rPr lang="en-GB" dirty="0"/>
              <a:t>Aa11</a:t>
            </a:r>
            <a:br>
              <a:rPr lang="en-GB" dirty="0"/>
            </a:br>
            <a:r>
              <a:rPr lang="ka-GE" sz="2500" dirty="0" smtClean="0"/>
              <a:t>დაუკორექტირებელი შეცდომების </a:t>
            </a:r>
            <a:r>
              <a:rPr lang="ka-GE" sz="2500" dirty="0"/>
              <a:t>შეჯამება</a:t>
            </a:r>
            <a:endParaRPr lang="en-GB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390E51-F160-4EA0-AFBD-008CC1C58135}" type="slidenum">
              <a:rPr lang="en-GB" smtClean="0"/>
              <a:pPr/>
              <a:t>95</a:t>
            </a:fld>
            <a:endParaRPr lang="en-GB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algn="just"/>
            <a:r>
              <a:rPr lang="ka-GE" sz="2100" dirty="0"/>
              <a:t>აქ </a:t>
            </a:r>
            <a:r>
              <a:rPr lang="ka-GE" sz="2100" dirty="0" smtClean="0"/>
              <a:t>შედის ყველა არც მთლად ტრივიალური </a:t>
            </a:r>
            <a:r>
              <a:rPr lang="ka-GE" sz="2100" dirty="0"/>
              <a:t>(როგორც </a:t>
            </a:r>
            <a:r>
              <a:rPr lang="ka-GE" sz="2100" dirty="0" smtClean="0"/>
              <a:t>განსაზღვრულია) შეცდომა</a:t>
            </a:r>
            <a:endParaRPr lang="en-GB" sz="2100" dirty="0"/>
          </a:p>
          <a:p>
            <a:pPr algn="just"/>
            <a:r>
              <a:rPr lang="ka-GE" sz="2100" dirty="0" smtClean="0"/>
              <a:t>თუ </a:t>
            </a:r>
            <a:r>
              <a:rPr lang="ka-GE" sz="2100" dirty="0"/>
              <a:t>საერთო გავლენა არ </a:t>
            </a:r>
            <a:r>
              <a:rPr lang="ka-GE" sz="2100" dirty="0" smtClean="0"/>
              <a:t>არის</a:t>
            </a:r>
            <a:r>
              <a:rPr lang="en-US" sz="2100" dirty="0" smtClean="0"/>
              <a:t> </a:t>
            </a:r>
            <a:r>
              <a:rPr lang="ka-GE" sz="2100" dirty="0" smtClean="0"/>
              <a:t>აშკარად ტრივიალური, </a:t>
            </a:r>
            <a:r>
              <a:rPr lang="ka-GE" sz="2100" dirty="0"/>
              <a:t>კლიენტს უნდა ეცნობოს შეცდომების შესახებ და </a:t>
            </a:r>
            <a:r>
              <a:rPr lang="ka-GE" sz="2100" dirty="0" smtClean="0"/>
              <a:t>მან გადაწყვიტოს, სურს </a:t>
            </a:r>
            <a:r>
              <a:rPr lang="ka-GE" sz="2100" dirty="0"/>
              <a:t>თუ არა </a:t>
            </a:r>
            <a:r>
              <a:rPr lang="ka-GE" sz="2100" dirty="0" smtClean="0"/>
              <a:t>კორექტირება</a:t>
            </a:r>
            <a:endParaRPr lang="en-US" sz="2100" dirty="0" smtClean="0"/>
          </a:p>
          <a:p>
            <a:pPr algn="just"/>
            <a:r>
              <a:rPr lang="en-GB" sz="2100" dirty="0"/>
              <a:t>A.E.P</a:t>
            </a:r>
            <a:r>
              <a:rPr lang="en-GB" sz="2100" dirty="0" smtClean="0"/>
              <a:t>.</a:t>
            </a:r>
            <a:r>
              <a:rPr lang="ka-GE" sz="2100" dirty="0" smtClean="0"/>
              <a:t>-მა</a:t>
            </a:r>
            <a:r>
              <a:rPr lang="en-GB" sz="2100" dirty="0" smtClean="0"/>
              <a:t> </a:t>
            </a:r>
            <a:r>
              <a:rPr lang="ka-GE" sz="2100" dirty="0"/>
              <a:t>უნდა </a:t>
            </a:r>
            <a:r>
              <a:rPr lang="ka-GE" sz="2100" dirty="0" smtClean="0"/>
              <a:t>დაადგინოს, აღემატება თუ </a:t>
            </a:r>
            <a:r>
              <a:rPr lang="ka-GE" sz="2100" dirty="0"/>
              <a:t>არა </a:t>
            </a:r>
            <a:r>
              <a:rPr lang="ka-GE" sz="2100" dirty="0" smtClean="0"/>
              <a:t>რომელიმე შეცდომა</a:t>
            </a:r>
            <a:r>
              <a:rPr lang="ka-GE" sz="2100" dirty="0"/>
              <a:t>, ინდივიდუალურად ან </a:t>
            </a:r>
            <a:r>
              <a:rPr lang="ka-GE" sz="2100" dirty="0" smtClean="0"/>
              <a:t>აგრეგირებულად, სამუშაო არსებითობის დონეს და</a:t>
            </a:r>
            <a:r>
              <a:rPr lang="ka-GE" sz="2100" dirty="0"/>
              <a:t>, შესაბამისად, </a:t>
            </a:r>
            <a:r>
              <a:rPr lang="ka-GE" sz="2100" dirty="0" smtClean="0"/>
              <a:t>ურჩიოს </a:t>
            </a:r>
            <a:r>
              <a:rPr lang="ka-GE" sz="2100" dirty="0"/>
              <a:t>თუ არა კლიენტს </a:t>
            </a:r>
            <a:r>
              <a:rPr lang="ka-GE" sz="2100" dirty="0" smtClean="0"/>
              <a:t>მათი კორექტირება</a:t>
            </a:r>
            <a:endParaRPr lang="en-GB" sz="2100" dirty="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84200" y="380941"/>
            <a:ext cx="5054600" cy="441211"/>
          </a:xfrm>
        </p:spPr>
        <p:txBody>
          <a:bodyPr/>
          <a:lstStyle/>
          <a:p>
            <a:r>
              <a:rPr lang="ka-GE" sz="2500" dirty="0" smtClean="0"/>
              <a:t>მიზნები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96</a:t>
            </a:fld>
            <a:endParaRPr lang="en-GB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ka-GE" sz="2100" dirty="0" smtClean="0"/>
              <a:t>ახსნა</a:t>
            </a:r>
            <a:r>
              <a:rPr lang="ka-GE" sz="2100" dirty="0"/>
              <a:t>, თუ როგორ მუშაობს </a:t>
            </a:r>
            <a:r>
              <a:rPr lang="en-GB" sz="2100" dirty="0"/>
              <a:t>HAT </a:t>
            </a:r>
            <a:r>
              <a:rPr lang="ka-GE" sz="2100" dirty="0" smtClean="0"/>
              <a:t>მეთოდოლოგია</a:t>
            </a:r>
          </a:p>
          <a:p>
            <a:r>
              <a:rPr lang="ka-GE" sz="2100" dirty="0" smtClean="0"/>
              <a:t>ახსნა, </a:t>
            </a:r>
            <a:r>
              <a:rPr lang="ka-GE" sz="2100" dirty="0"/>
              <a:t>თუ როგორ უნდა </a:t>
            </a:r>
            <a:r>
              <a:rPr lang="ka-GE" sz="2100" dirty="0" smtClean="0"/>
              <a:t>შეივსოს ფორმები </a:t>
            </a:r>
            <a:r>
              <a:rPr lang="ka-GE" sz="2100" dirty="0"/>
              <a:t>და </a:t>
            </a:r>
            <a:r>
              <a:rPr lang="ka-GE" sz="2100" dirty="0" smtClean="0"/>
              <a:t>საკონტროლო ჩამონათვალი</a:t>
            </a:r>
            <a:endParaRPr lang="en-GB" dirty="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84200" y="380941"/>
            <a:ext cx="9544248" cy="441211"/>
          </a:xfrm>
        </p:spPr>
        <p:txBody>
          <a:bodyPr/>
          <a:lstStyle/>
          <a:p>
            <a:r>
              <a:rPr lang="ka-GE" sz="2500" dirty="0" smtClean="0"/>
              <a:t>უარის თქმა პასუხისმგებლობაზე</a:t>
            </a:r>
            <a:endParaRPr lang="en-GB" sz="2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390E51-F160-4EA0-AFBD-008CC1C58135}" type="slidenum">
              <a:rPr lang="en-GB" smtClean="0"/>
              <a:pPr>
                <a:defRPr/>
              </a:pPr>
              <a:t>97</a:t>
            </a:fld>
            <a:endParaRPr lang="en-GB"/>
          </a:p>
        </p:txBody>
      </p:sp>
      <p:sp>
        <p:nvSpPr>
          <p:cNvPr id="117762" name="Rectangle 3"/>
          <p:cNvSpPr>
            <a:spLocks noGrp="1" noChangeArrowheads="1"/>
          </p:cNvSpPr>
          <p:nvPr>
            <p:ph type="body" sz="quarter" idx="11"/>
          </p:nvPr>
        </p:nvSpPr>
        <p:spPr>
          <a:xfrm>
            <a:off x="914400" y="1484784"/>
            <a:ext cx="10566400" cy="44334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GB" dirty="0"/>
              <a:t>	</a:t>
            </a:r>
            <a:r>
              <a:rPr lang="ka-GE" sz="2300" dirty="0"/>
              <a:t>მიუხედავად იმისა, რომ ამ მასალის შინაარსი </a:t>
            </a:r>
            <a:r>
              <a:rPr lang="ka-GE" sz="2300" dirty="0" smtClean="0"/>
              <a:t>ითვლება, რომ არის ზუსტი, </a:t>
            </a:r>
            <a:r>
              <a:rPr lang="ka-GE" sz="2300" dirty="0"/>
              <a:t>ლექტორი ან </a:t>
            </a:r>
            <a:r>
              <a:rPr lang="en-GB" sz="2300" dirty="0" smtClean="0"/>
              <a:t>HAT</a:t>
            </a:r>
            <a:r>
              <a:rPr lang="ka-GE" sz="2300" dirty="0" smtClean="0"/>
              <a:t> არ აგებს პასუხს ზარალისთვის, რომელიც მიადგა ნებისმიერ პირს, რომელიც მოქმედებდა </a:t>
            </a:r>
            <a:r>
              <a:rPr lang="ka-GE" sz="2300" dirty="0"/>
              <a:t>ან </a:t>
            </a:r>
            <a:r>
              <a:rPr lang="ka-GE" sz="2300" dirty="0" smtClean="0"/>
              <a:t>არ მოქმედებდა </a:t>
            </a:r>
            <a:r>
              <a:rPr lang="ka-GE" sz="2300" dirty="0"/>
              <a:t>ამ </a:t>
            </a:r>
            <a:r>
              <a:rPr lang="ka-GE" sz="2300" dirty="0" smtClean="0"/>
              <a:t>მასალების შესაბამისად</a:t>
            </a:r>
            <a:r>
              <a:rPr lang="en-GB" sz="2300" dirty="0" smtClean="0"/>
              <a:t>.</a:t>
            </a:r>
            <a:endParaRPr lang="ka-GE" sz="2300" dirty="0" smtClean="0"/>
          </a:p>
          <a:p>
            <a:pPr algn="just">
              <a:buNone/>
            </a:pPr>
            <a:endParaRPr lang="en-GB" sz="2300" dirty="0"/>
          </a:p>
          <a:p>
            <a:pPr algn="just">
              <a:buNone/>
            </a:pPr>
            <a:r>
              <a:rPr lang="en-GB" sz="2300" dirty="0"/>
              <a:t>	© 2018 </a:t>
            </a:r>
            <a:r>
              <a:rPr lang="ka-GE" sz="2300" dirty="0" smtClean="0"/>
              <a:t>ყველა </a:t>
            </a:r>
            <a:r>
              <a:rPr lang="ka-GE" sz="2300" dirty="0"/>
              <a:t>უფლება დაცულია. ამ პუბლიკაციის არც ერთი ნაწილი არ შეიძლება იყოს </a:t>
            </a:r>
            <a:r>
              <a:rPr lang="ka-GE" sz="2300" dirty="0" smtClean="0"/>
              <a:t>რეპროდუცირებული, შენახული </a:t>
            </a:r>
            <a:r>
              <a:rPr lang="ka-GE" sz="2300" dirty="0"/>
              <a:t>საძიებო სისტემაში, ან </a:t>
            </a:r>
            <a:r>
              <a:rPr lang="ka-GE" sz="2300" dirty="0" smtClean="0"/>
              <a:t>გადაცემული </a:t>
            </a:r>
            <a:r>
              <a:rPr lang="ka-GE" sz="2300" dirty="0"/>
              <a:t>ნებისმიერი </a:t>
            </a:r>
            <a:r>
              <a:rPr lang="ka-GE" sz="2300" dirty="0" smtClean="0"/>
              <a:t>ფორმით ანდა </a:t>
            </a:r>
            <a:r>
              <a:rPr lang="ka-GE" sz="2300" dirty="0"/>
              <a:t>ნებისმიერი საშუალებით, ელექტრონული, მექანიკური, </a:t>
            </a:r>
            <a:r>
              <a:rPr lang="ka-GE" sz="2300" dirty="0" smtClean="0"/>
              <a:t>ფოტოკოპირების, ჩანაწერის </a:t>
            </a:r>
            <a:r>
              <a:rPr lang="ka-GE" sz="2300" dirty="0"/>
              <a:t>ან </a:t>
            </a:r>
            <a:r>
              <a:rPr lang="ka-GE" sz="2300" dirty="0" smtClean="0"/>
              <a:t>სხვა </a:t>
            </a:r>
            <a:r>
              <a:rPr lang="ka-GE" sz="2300" dirty="0"/>
              <a:t>სახით</a:t>
            </a:r>
            <a:r>
              <a:rPr lang="ka-GE" sz="2300" dirty="0" smtClean="0"/>
              <a:t>, </a:t>
            </a:r>
            <a:r>
              <a:rPr lang="en-GB" sz="2300" dirty="0"/>
              <a:t>Holborn Accountancy Tuition </a:t>
            </a:r>
            <a:r>
              <a:rPr lang="en-GB" sz="2300" dirty="0" smtClean="0"/>
              <a:t>Limited</a:t>
            </a:r>
            <a:r>
              <a:rPr lang="ka-GE" sz="2300" dirty="0" smtClean="0"/>
              <a:t>-ისგან </a:t>
            </a:r>
            <a:r>
              <a:rPr lang="ka-GE" sz="2300" dirty="0"/>
              <a:t>წინასწარი წერილობითი ნებართვის </a:t>
            </a:r>
            <a:r>
              <a:rPr lang="ka-GE" sz="2300" dirty="0" smtClean="0"/>
              <a:t>მიღების გარეშე</a:t>
            </a:r>
            <a:r>
              <a:rPr lang="ka-GE" sz="2300" dirty="0"/>
              <a:t>, </a:t>
            </a:r>
            <a:r>
              <a:rPr lang="ka-GE" sz="2300" dirty="0" smtClean="0"/>
              <a:t>რომელიც მოქმედებს </a:t>
            </a:r>
            <a:r>
              <a:rPr lang="en-GB" sz="2300" dirty="0" smtClean="0"/>
              <a:t>HAT</a:t>
            </a:r>
            <a:r>
              <a:rPr lang="ka-GE" sz="2300" dirty="0" smtClean="0"/>
              <a:t> </a:t>
            </a:r>
            <a:r>
              <a:rPr lang="ka-GE" sz="2300" dirty="0"/>
              <a:t>ბუღალტერთა </a:t>
            </a:r>
            <a:r>
              <a:rPr lang="ka-GE" sz="2300" dirty="0" smtClean="0"/>
              <a:t>ჯგუფის </a:t>
            </a:r>
            <a:r>
              <a:rPr lang="ka-GE" sz="2300" dirty="0"/>
              <a:t>(</a:t>
            </a:r>
            <a:r>
              <a:rPr lang="en-GB" sz="2300" dirty="0"/>
              <a:t>HAT</a:t>
            </a:r>
            <a:r>
              <a:rPr lang="en-GB" sz="2300" dirty="0" smtClean="0"/>
              <a:t>)</a:t>
            </a:r>
            <a:r>
              <a:rPr lang="ka-GE" sz="2300" dirty="0" smtClean="0"/>
              <a:t> სახელით</a:t>
            </a:r>
            <a:r>
              <a:rPr lang="en-GB" sz="2300" dirty="0" smtClean="0"/>
              <a:t>.</a:t>
            </a:r>
            <a:endParaRPr lang="en-GB" sz="23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NARAL LAYOUTS">
  <a:themeElements>
    <a:clrScheme name="Custom 3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2F66"/>
      </a:accent1>
      <a:accent2>
        <a:srgbClr val="C0C0C8"/>
      </a:accent2>
      <a:accent3>
        <a:srgbClr val="9C288D"/>
      </a:accent3>
      <a:accent4>
        <a:srgbClr val="43A4AC"/>
      </a:accent4>
      <a:accent5>
        <a:srgbClr val="1E71B6"/>
      </a:accent5>
      <a:accent6>
        <a:srgbClr val="EC8240"/>
      </a:accent6>
      <a:hlink>
        <a:srgbClr val="879CA6"/>
      </a:hlink>
      <a:folHlink>
        <a:srgbClr val="879CA6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8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380715A9-61AA-41F2-A50D-A3D67C15A2F5}">
  <we:reference id="wa104379997" version="1.0.0.2" store="en-US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7289</TotalTime>
  <Words>3658</Words>
  <Application>Microsoft Office PowerPoint</Application>
  <PresentationFormat>Custom</PresentationFormat>
  <Paragraphs>701</Paragraphs>
  <Slides>97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97</vt:i4>
      </vt:variant>
    </vt:vector>
  </HeadingPairs>
  <TitlesOfParts>
    <vt:vector size="98" baseType="lpstr">
      <vt:lpstr>GENARAL LAYOUTS</vt:lpstr>
      <vt:lpstr>PowerPoint Presentation</vt:lpstr>
      <vt:lpstr>მიზანი</vt:lpstr>
      <vt:lpstr>HAT აუდიტის სახელმძღვანელო</vt:lpstr>
      <vt:lpstr>ასს-ს ძირითადი მისია</vt:lpstr>
      <vt:lpstr>სახელმძღვანელოს წინაპირობა</vt:lpstr>
      <vt:lpstr>სახელმძღვანელოს წინაპირობა</vt:lpstr>
      <vt:lpstr>სახელმძღვანელოს შინაარსი</vt:lpstr>
      <vt:lpstr>სახელმძღვანელოს შინაარსი</vt:lpstr>
      <vt:lpstr>აუდიტის ფაილის ფორმატი</vt:lpstr>
      <vt:lpstr>აუდიტის ფაილის ფორმატი</vt:lpstr>
      <vt:lpstr>აუდიტის ფაილის ფორმატი</vt:lpstr>
      <vt:lpstr>აუდიტის ფაილის ფორმატი</vt:lpstr>
      <vt:lpstr>აუდიტის ფაილის ფორმატი</vt:lpstr>
      <vt:lpstr>დაგეგმვა</vt:lpstr>
      <vt:lpstr>Ac1 ფაილის სტრუქტურის კონტროლის დოკუმენტი </vt:lpstr>
      <vt:lpstr>Ac სექცია</vt:lpstr>
      <vt:lpstr>1. კლიენტის მიღება</vt:lpstr>
      <vt:lpstr>Ac2 აუდიტორის საკონტროლო ჩამონათვალის რეგულირება</vt:lpstr>
      <vt:lpstr>Ac3 არა-აუდიტორული მომსახურების გაწევა</vt:lpstr>
      <vt:lpstr>2. ინფორმაციის მოძიება</vt:lpstr>
      <vt:lpstr>Ac4 – Ac6 წინა წლების გარდამავალი საკითხები</vt:lpstr>
      <vt:lpstr>Ac7 მუდმივი ფაილის საკონტროლო ჩამონათვალი</vt:lpstr>
      <vt:lpstr>მუდმივი ფაილი – A1</vt:lpstr>
      <vt:lpstr>მუდმივი ფაილი  – A2</vt:lpstr>
      <vt:lpstr>მუდმივი ფაილი – A3</vt:lpstr>
      <vt:lpstr>მუდმივი ფაილი – B – სისტემები </vt:lpstr>
      <vt:lpstr>მუდმივი ფაილი – B – სისტემები</vt:lpstr>
      <vt:lpstr>Ac8/1  დაგეგმვის წინასწარი პროცედურები   </vt:lpstr>
      <vt:lpstr>ასს 540 (განახლებული) – სააღრიცხვო შეფასებების, მათ შორის, რეალური ღირებულების სააღრიცხვო შეფასების, აუდიტი და მათთან დაკავშირებული ინფორმაციის გამჟღავნება</vt:lpstr>
      <vt:lpstr>Ac8/2 სააღრიცხვო შეფასებები </vt:lpstr>
      <vt:lpstr>Ac9 წინასწარი ანალიზური პროცედურები</vt:lpstr>
      <vt:lpstr>3. ოფიციალური დაგეგმვა</vt:lpstr>
      <vt:lpstr>Ac10/11/12 რისკის შეფასება</vt:lpstr>
      <vt:lpstr>Ac10/11/12 რისკის შეფასება</vt:lpstr>
      <vt:lpstr>Ac10 თანდაყოლილი ბიზნეს რისკი</vt:lpstr>
      <vt:lpstr>Ac10/2 თანდაყოლილი რისკი</vt:lpstr>
      <vt:lpstr>Ac10/3 კონტროლის გარემო</vt:lpstr>
      <vt:lpstr>Ac10/3 კონტროლის გარემო</vt:lpstr>
      <vt:lpstr>Ac11 სპეციფიკური სფეროს რისკი</vt:lpstr>
      <vt:lpstr>Ac11 მნიშვნელოვანი რისკები</vt:lpstr>
      <vt:lpstr>Ac11 ამონაგების აღიარების რისკი</vt:lpstr>
      <vt:lpstr>Ac11 ხელმძღვანელობის მიერ კონტროლის მექანიზმების გვერდის ავლის რისკი</vt:lpstr>
      <vt:lpstr>Ac12  კონტროლის რისკის შეფასება</vt:lpstr>
      <vt:lpstr>Ac13 არსებითობა</vt:lpstr>
      <vt:lpstr>Ac13 არსებითობა</vt:lpstr>
      <vt:lpstr>Ac13 სამუშაო არსებითობა</vt:lpstr>
      <vt:lpstr>Ac13 არსებითობა</vt:lpstr>
      <vt:lpstr>Ac14 დავალებათა გეგმა</vt:lpstr>
      <vt:lpstr>გამჭოლი ტესტები</vt:lpstr>
      <vt:lpstr>დეტალური სამუშაო</vt:lpstr>
      <vt:lpstr>აუდიტორული პროგრამების მორგება</vt:lpstr>
      <vt:lpstr>აუდიტორული მტკიცებები - ასს 315</vt:lpstr>
      <vt:lpstr>აუდიტორული მტკიცებები - ასს 315</vt:lpstr>
      <vt:lpstr>Ac15 ნიმუშის ზომები</vt:lpstr>
      <vt:lpstr>Ac15 ნიმუშის ზომები</vt:lpstr>
      <vt:lpstr>ნიმუშის ზომები:  ოპერაციების ტესტირება</vt:lpstr>
      <vt:lpstr>ნიმუშის ზომები: ძირითადი ტესტირება</vt:lpstr>
      <vt:lpstr>ნიმუშის ზომები: ძირითადი ტესტირება</vt:lpstr>
      <vt:lpstr>ნიმუშის ზომები: ძირითადი ტესტირება</vt:lpstr>
      <vt:lpstr>ნიმუშის ზომები: ძირითადი ტესტირება</vt:lpstr>
      <vt:lpstr>ნიმუშის ზომები: ძირითადი ტესტირება</vt:lpstr>
      <vt:lpstr>ნიმუშის ზომები: ძირითადი ტესტირება</vt:lpstr>
      <vt:lpstr>ნიმუშის ზომები: ძირითადი ტესტირება</vt:lpstr>
      <vt:lpstr>Ac16 შემთხვევითი რიცხვების ცხრილი</vt:lpstr>
      <vt:lpstr>Ac17 დროის განაწილების დეტალური ბიუჯეტი</vt:lpstr>
      <vt:lpstr>4. ინფორმაციის გავრცელება</vt:lpstr>
      <vt:lpstr>ინფორმაციის გავრცელება: გუნდიური დისკუსია და ბრიფინგი</vt:lpstr>
      <vt:lpstr>Ac18 გუნდური დისკუსია და ბრიფინგი</vt:lpstr>
      <vt:lpstr>Ac19 დავალების პირობების წერილი</vt:lpstr>
      <vt:lpstr>ინდივიდუალური სფეროები</vt:lpstr>
      <vt:lpstr>ინდივიდუალური სფეროები</vt:lpstr>
      <vt:lpstr>ინდივიდუალური სფეროები</vt:lpstr>
      <vt:lpstr>სამუშაო დოკუმენტები</vt:lpstr>
      <vt:lpstr>სხვა სასარგებლო დოკუმენტაცია</vt:lpstr>
      <vt:lpstr>მიმოხილვა და დასრულება</vt:lpstr>
      <vt:lpstr>Ab1 ფინანსური ანგარიშგების კრიტიკული მიმოხილვა</vt:lpstr>
      <vt:lpstr>Ab2 ფინანსური ანგარიშგების წარდგენისგან განთავისუფლების უფლება</vt:lpstr>
      <vt:lpstr>Ab4 ინფორმაციის გამჟღავნების საკონტროლო ჩამონათვალი</vt:lpstr>
      <vt:lpstr>Aa სექცია - დასრულება</vt:lpstr>
      <vt:lpstr>Aa1 აუდიტორული კონტროლის ჩანაწერი</vt:lpstr>
      <vt:lpstr>Aa2 გარდამავალი საკითხები</vt:lpstr>
      <vt:lpstr>ასს 560: შემდგომი მოვლენები</vt:lpstr>
      <vt:lpstr>Aa3a შემდგომი მოვლენების მიმოხილვა</vt:lpstr>
      <vt:lpstr>ასს 570: ფუნქციონირებადი საწარმო</vt:lpstr>
      <vt:lpstr>Aa3b ფუნქციონირებადი საწარმოს საკონტროლო ჩამონათვალი</vt:lpstr>
      <vt:lpstr>Aa4 ოფიციალური წერილი</vt:lpstr>
      <vt:lpstr>Aa4 ოფიციალური წერილი</vt:lpstr>
      <vt:lpstr>Aa5 ხელმძღვანელობის წერილი</vt:lpstr>
      <vt:lpstr>Aa5 ხელმძღვანელობის წერილი</vt:lpstr>
      <vt:lpstr>Aa6 – Aa9 და Aa12</vt:lpstr>
      <vt:lpstr>Aa7 და Aa10</vt:lpstr>
      <vt:lpstr>Aa7  ასს-ს შესაბამისობის კრიტიკულ საკითხთა მემორანდუმი</vt:lpstr>
      <vt:lpstr>Aa7  ასს-ს შესაბამისობის კრიტიკულ საკითხთა მემორანდუმი</vt:lpstr>
      <vt:lpstr>Aa10 საბოლოო ანალიზური პროცედურები</vt:lpstr>
      <vt:lpstr>Aa11 დაუკორექტირებელი შეცდომების შეჯამება</vt:lpstr>
      <vt:lpstr>მიზნები</vt:lpstr>
      <vt:lpstr>უარის თქმა პასუხისმგებლობაზე</vt:lpstr>
    </vt:vector>
  </TitlesOfParts>
  <Company>HAT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Manual Induction</dc:title>
  <dc:creator>HAT</dc:creator>
  <cp:lastModifiedBy>Nini Lagidze</cp:lastModifiedBy>
  <cp:revision>734</cp:revision>
  <cp:lastPrinted>2018-01-08T16:44:42Z</cp:lastPrinted>
  <dcterms:created xsi:type="dcterms:W3CDTF">2007-11-13T09:32:33Z</dcterms:created>
  <dcterms:modified xsi:type="dcterms:W3CDTF">2019-10-29T08:42:27Z</dcterms:modified>
</cp:coreProperties>
</file>