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Lst>
  <p:notesMasterIdLst>
    <p:notesMasterId r:id="rId22"/>
  </p:notesMasterIdLst>
  <p:sldIdLst>
    <p:sldId id="286" r:id="rId2"/>
    <p:sldId id="320" r:id="rId3"/>
    <p:sldId id="280" r:id="rId4"/>
    <p:sldId id="322" r:id="rId5"/>
    <p:sldId id="290" r:id="rId6"/>
    <p:sldId id="323" r:id="rId7"/>
    <p:sldId id="324" r:id="rId8"/>
    <p:sldId id="325" r:id="rId9"/>
    <p:sldId id="326" r:id="rId10"/>
    <p:sldId id="327" r:id="rId11"/>
    <p:sldId id="294" r:id="rId12"/>
    <p:sldId id="328" r:id="rId13"/>
    <p:sldId id="329" r:id="rId14"/>
    <p:sldId id="330" r:id="rId15"/>
    <p:sldId id="331" r:id="rId16"/>
    <p:sldId id="332" r:id="rId17"/>
    <p:sldId id="311" r:id="rId18"/>
    <p:sldId id="315" r:id="rId19"/>
    <p:sldId id="316" r:id="rId20"/>
    <p:sldId id="319" r:id="rId21"/>
  </p:sldIdLst>
  <p:sldSz cx="12192000" cy="6858000"/>
  <p:notesSz cx="6735763" cy="9866313"/>
  <p:defaultTextStyle>
    <a:defPPr>
      <a:defRPr lang="ka-G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1574"/>
    <a:srgbClr val="B016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51" autoAdjust="0"/>
    <p:restoredTop sz="94660"/>
  </p:normalViewPr>
  <p:slideViewPr>
    <p:cSldViewPr snapToGrid="0">
      <p:cViewPr varScale="1">
        <p:scale>
          <a:sx n="75" d="100"/>
          <a:sy n="75" d="100"/>
        </p:scale>
        <p:origin x="504" y="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ka-GE"/>
          </a:p>
        </p:txBody>
      </p:sp>
      <p:sp>
        <p:nvSpPr>
          <p:cNvPr id="3" name="Дата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960E16FE-F1E1-4BEA-9810-922E4140AAF9}" type="datetimeFigureOut">
              <a:rPr lang="ka-GE" smtClean="0"/>
              <a:t>12.12.2020</a:t>
            </a:fld>
            <a:endParaRPr lang="ka-GE"/>
          </a:p>
        </p:txBody>
      </p:sp>
      <p:sp>
        <p:nvSpPr>
          <p:cNvPr id="4" name="Образ слайда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ka-GE"/>
          </a:p>
        </p:txBody>
      </p:sp>
      <p:sp>
        <p:nvSpPr>
          <p:cNvPr id="5" name="Заметки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ka-GE"/>
          </a:p>
        </p:txBody>
      </p:sp>
      <p:sp>
        <p:nvSpPr>
          <p:cNvPr id="6" name="Нижний колонтитул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ka-GE"/>
          </a:p>
        </p:txBody>
      </p:sp>
      <p:sp>
        <p:nvSpPr>
          <p:cNvPr id="7" name="Номер слайда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1D7B7E2-EE18-4C92-983E-21BDC44C2BAE}" type="slidenum">
              <a:rPr lang="ka-GE" smtClean="0"/>
              <a:t>‹#›</a:t>
            </a:fld>
            <a:endParaRPr lang="ka-GE"/>
          </a:p>
        </p:txBody>
      </p:sp>
    </p:spTree>
    <p:extLst>
      <p:ext uri="{BB962C8B-B14F-4D97-AF65-F5344CB8AC3E}">
        <p14:creationId xmlns:p14="http://schemas.microsoft.com/office/powerpoint/2010/main" val="33460329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ka-GE" dirty="0"/>
          </a:p>
        </p:txBody>
      </p:sp>
      <p:sp>
        <p:nvSpPr>
          <p:cNvPr id="4" name="Номер слайда 3"/>
          <p:cNvSpPr>
            <a:spLocks noGrp="1"/>
          </p:cNvSpPr>
          <p:nvPr>
            <p:ph type="sldNum" sz="quarter" idx="5"/>
          </p:nvPr>
        </p:nvSpPr>
        <p:spPr/>
        <p:txBody>
          <a:bodyPr/>
          <a:lstStyle/>
          <a:p>
            <a:fld id="{71D7B7E2-EE18-4C92-983E-21BDC44C2BAE}" type="slidenum">
              <a:rPr lang="ka-GE" smtClean="0"/>
              <a:t>1</a:t>
            </a:fld>
            <a:endParaRPr lang="ka-GE"/>
          </a:p>
        </p:txBody>
      </p:sp>
    </p:spTree>
    <p:extLst>
      <p:ext uri="{BB962C8B-B14F-4D97-AF65-F5344CB8AC3E}">
        <p14:creationId xmlns:p14="http://schemas.microsoft.com/office/powerpoint/2010/main" val="18808410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ka-GE" dirty="0"/>
          </a:p>
        </p:txBody>
      </p:sp>
      <p:sp>
        <p:nvSpPr>
          <p:cNvPr id="4" name="Номер слайда 3"/>
          <p:cNvSpPr>
            <a:spLocks noGrp="1"/>
          </p:cNvSpPr>
          <p:nvPr>
            <p:ph type="sldNum" sz="quarter" idx="5"/>
          </p:nvPr>
        </p:nvSpPr>
        <p:spPr/>
        <p:txBody>
          <a:bodyPr/>
          <a:lstStyle/>
          <a:p>
            <a:fld id="{71D7B7E2-EE18-4C92-983E-21BDC44C2BAE}" type="slidenum">
              <a:rPr lang="ka-GE" smtClean="0"/>
              <a:t>19</a:t>
            </a:fld>
            <a:endParaRPr lang="ka-GE"/>
          </a:p>
        </p:txBody>
      </p:sp>
    </p:spTree>
    <p:extLst>
      <p:ext uri="{BB962C8B-B14F-4D97-AF65-F5344CB8AC3E}">
        <p14:creationId xmlns:p14="http://schemas.microsoft.com/office/powerpoint/2010/main" val="1123722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ka-GE" dirty="0"/>
          </a:p>
        </p:txBody>
      </p:sp>
      <p:sp>
        <p:nvSpPr>
          <p:cNvPr id="4" name="Номер слайда 3"/>
          <p:cNvSpPr>
            <a:spLocks noGrp="1"/>
          </p:cNvSpPr>
          <p:nvPr>
            <p:ph type="sldNum" sz="quarter" idx="5"/>
          </p:nvPr>
        </p:nvSpPr>
        <p:spPr/>
        <p:txBody>
          <a:bodyPr/>
          <a:lstStyle/>
          <a:p>
            <a:fld id="{71D7B7E2-EE18-4C92-983E-21BDC44C2BAE}" type="slidenum">
              <a:rPr lang="ka-GE" smtClean="0"/>
              <a:t>11</a:t>
            </a:fld>
            <a:endParaRPr lang="ka-GE"/>
          </a:p>
        </p:txBody>
      </p:sp>
    </p:spTree>
    <p:extLst>
      <p:ext uri="{BB962C8B-B14F-4D97-AF65-F5344CB8AC3E}">
        <p14:creationId xmlns:p14="http://schemas.microsoft.com/office/powerpoint/2010/main" val="2515572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ka-GE" dirty="0"/>
          </a:p>
        </p:txBody>
      </p:sp>
      <p:sp>
        <p:nvSpPr>
          <p:cNvPr id="4" name="Номер слайда 3"/>
          <p:cNvSpPr>
            <a:spLocks noGrp="1"/>
          </p:cNvSpPr>
          <p:nvPr>
            <p:ph type="sldNum" sz="quarter" idx="5"/>
          </p:nvPr>
        </p:nvSpPr>
        <p:spPr/>
        <p:txBody>
          <a:bodyPr/>
          <a:lstStyle/>
          <a:p>
            <a:fld id="{71D7B7E2-EE18-4C92-983E-21BDC44C2BAE}" type="slidenum">
              <a:rPr lang="ka-GE" smtClean="0"/>
              <a:t>12</a:t>
            </a:fld>
            <a:endParaRPr lang="ka-GE"/>
          </a:p>
        </p:txBody>
      </p:sp>
    </p:spTree>
    <p:extLst>
      <p:ext uri="{BB962C8B-B14F-4D97-AF65-F5344CB8AC3E}">
        <p14:creationId xmlns:p14="http://schemas.microsoft.com/office/powerpoint/2010/main" val="25155724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ka-GE" dirty="0"/>
          </a:p>
        </p:txBody>
      </p:sp>
      <p:sp>
        <p:nvSpPr>
          <p:cNvPr id="4" name="Номер слайда 3"/>
          <p:cNvSpPr>
            <a:spLocks noGrp="1"/>
          </p:cNvSpPr>
          <p:nvPr>
            <p:ph type="sldNum" sz="quarter" idx="5"/>
          </p:nvPr>
        </p:nvSpPr>
        <p:spPr/>
        <p:txBody>
          <a:bodyPr/>
          <a:lstStyle/>
          <a:p>
            <a:fld id="{71D7B7E2-EE18-4C92-983E-21BDC44C2BAE}" type="slidenum">
              <a:rPr lang="ka-GE" smtClean="0"/>
              <a:t>13</a:t>
            </a:fld>
            <a:endParaRPr lang="ka-GE"/>
          </a:p>
        </p:txBody>
      </p:sp>
    </p:spTree>
    <p:extLst>
      <p:ext uri="{BB962C8B-B14F-4D97-AF65-F5344CB8AC3E}">
        <p14:creationId xmlns:p14="http://schemas.microsoft.com/office/powerpoint/2010/main" val="25155724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ka-GE" dirty="0"/>
          </a:p>
        </p:txBody>
      </p:sp>
      <p:sp>
        <p:nvSpPr>
          <p:cNvPr id="4" name="Номер слайда 3"/>
          <p:cNvSpPr>
            <a:spLocks noGrp="1"/>
          </p:cNvSpPr>
          <p:nvPr>
            <p:ph type="sldNum" sz="quarter" idx="5"/>
          </p:nvPr>
        </p:nvSpPr>
        <p:spPr/>
        <p:txBody>
          <a:bodyPr/>
          <a:lstStyle/>
          <a:p>
            <a:fld id="{71D7B7E2-EE18-4C92-983E-21BDC44C2BAE}" type="slidenum">
              <a:rPr lang="ka-GE" smtClean="0"/>
              <a:t>14</a:t>
            </a:fld>
            <a:endParaRPr lang="ka-GE"/>
          </a:p>
        </p:txBody>
      </p:sp>
    </p:spTree>
    <p:extLst>
      <p:ext uri="{BB962C8B-B14F-4D97-AF65-F5344CB8AC3E}">
        <p14:creationId xmlns:p14="http://schemas.microsoft.com/office/powerpoint/2010/main" val="25155724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ka-GE" dirty="0"/>
          </a:p>
        </p:txBody>
      </p:sp>
      <p:sp>
        <p:nvSpPr>
          <p:cNvPr id="4" name="Номер слайда 3"/>
          <p:cNvSpPr>
            <a:spLocks noGrp="1"/>
          </p:cNvSpPr>
          <p:nvPr>
            <p:ph type="sldNum" sz="quarter" idx="5"/>
          </p:nvPr>
        </p:nvSpPr>
        <p:spPr/>
        <p:txBody>
          <a:bodyPr/>
          <a:lstStyle/>
          <a:p>
            <a:fld id="{71D7B7E2-EE18-4C92-983E-21BDC44C2BAE}" type="slidenum">
              <a:rPr lang="ka-GE" smtClean="0"/>
              <a:t>15</a:t>
            </a:fld>
            <a:endParaRPr lang="ka-GE"/>
          </a:p>
        </p:txBody>
      </p:sp>
    </p:spTree>
    <p:extLst>
      <p:ext uri="{BB962C8B-B14F-4D97-AF65-F5344CB8AC3E}">
        <p14:creationId xmlns:p14="http://schemas.microsoft.com/office/powerpoint/2010/main" val="25155724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ka-GE" dirty="0"/>
          </a:p>
        </p:txBody>
      </p:sp>
      <p:sp>
        <p:nvSpPr>
          <p:cNvPr id="4" name="Номер слайда 3"/>
          <p:cNvSpPr>
            <a:spLocks noGrp="1"/>
          </p:cNvSpPr>
          <p:nvPr>
            <p:ph type="sldNum" sz="quarter" idx="5"/>
          </p:nvPr>
        </p:nvSpPr>
        <p:spPr/>
        <p:txBody>
          <a:bodyPr/>
          <a:lstStyle/>
          <a:p>
            <a:fld id="{71D7B7E2-EE18-4C92-983E-21BDC44C2BAE}" type="slidenum">
              <a:rPr lang="ka-GE" smtClean="0"/>
              <a:t>16</a:t>
            </a:fld>
            <a:endParaRPr lang="ka-GE"/>
          </a:p>
        </p:txBody>
      </p:sp>
    </p:spTree>
    <p:extLst>
      <p:ext uri="{BB962C8B-B14F-4D97-AF65-F5344CB8AC3E}">
        <p14:creationId xmlns:p14="http://schemas.microsoft.com/office/powerpoint/2010/main" val="25155724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ka-GE" dirty="0"/>
          </a:p>
        </p:txBody>
      </p:sp>
      <p:sp>
        <p:nvSpPr>
          <p:cNvPr id="4" name="Номер слайда 3"/>
          <p:cNvSpPr>
            <a:spLocks noGrp="1"/>
          </p:cNvSpPr>
          <p:nvPr>
            <p:ph type="sldNum" sz="quarter" idx="5"/>
          </p:nvPr>
        </p:nvSpPr>
        <p:spPr/>
        <p:txBody>
          <a:bodyPr/>
          <a:lstStyle/>
          <a:p>
            <a:fld id="{71D7B7E2-EE18-4C92-983E-21BDC44C2BAE}" type="slidenum">
              <a:rPr lang="ka-GE" smtClean="0"/>
              <a:t>17</a:t>
            </a:fld>
            <a:endParaRPr lang="ka-GE"/>
          </a:p>
        </p:txBody>
      </p:sp>
    </p:spTree>
    <p:extLst>
      <p:ext uri="{BB962C8B-B14F-4D97-AF65-F5344CB8AC3E}">
        <p14:creationId xmlns:p14="http://schemas.microsoft.com/office/powerpoint/2010/main" val="3384216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ka-GE" dirty="0"/>
          </a:p>
        </p:txBody>
      </p:sp>
      <p:sp>
        <p:nvSpPr>
          <p:cNvPr id="4" name="Номер слайда 3"/>
          <p:cNvSpPr>
            <a:spLocks noGrp="1"/>
          </p:cNvSpPr>
          <p:nvPr>
            <p:ph type="sldNum" sz="quarter" idx="5"/>
          </p:nvPr>
        </p:nvSpPr>
        <p:spPr/>
        <p:txBody>
          <a:bodyPr/>
          <a:lstStyle/>
          <a:p>
            <a:fld id="{71D7B7E2-EE18-4C92-983E-21BDC44C2BAE}" type="slidenum">
              <a:rPr lang="ka-GE" smtClean="0"/>
              <a:t>18</a:t>
            </a:fld>
            <a:endParaRPr lang="ka-GE"/>
          </a:p>
        </p:txBody>
      </p:sp>
    </p:spTree>
    <p:extLst>
      <p:ext uri="{BB962C8B-B14F-4D97-AF65-F5344CB8AC3E}">
        <p14:creationId xmlns:p14="http://schemas.microsoft.com/office/powerpoint/2010/main" val="3806124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78F8FE-14A7-4BAE-BDD6-4C3C1BA34B3D}"/>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ka-GE"/>
          </a:p>
        </p:txBody>
      </p:sp>
      <p:sp>
        <p:nvSpPr>
          <p:cNvPr id="3" name="Подзаголовок 2">
            <a:extLst>
              <a:ext uri="{FF2B5EF4-FFF2-40B4-BE49-F238E27FC236}">
                <a16:creationId xmlns:a16="http://schemas.microsoft.com/office/drawing/2014/main" id="{40519834-D96C-4AFA-A12F-DE3E6A894D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ka-GE"/>
          </a:p>
        </p:txBody>
      </p:sp>
      <p:sp>
        <p:nvSpPr>
          <p:cNvPr id="4" name="Дата 3">
            <a:extLst>
              <a:ext uri="{FF2B5EF4-FFF2-40B4-BE49-F238E27FC236}">
                <a16:creationId xmlns:a16="http://schemas.microsoft.com/office/drawing/2014/main" id="{662CA71D-AD42-4869-A33F-6F8CA7F7C13D}"/>
              </a:ext>
            </a:extLst>
          </p:cNvPr>
          <p:cNvSpPr>
            <a:spLocks noGrp="1"/>
          </p:cNvSpPr>
          <p:nvPr>
            <p:ph type="dt" sz="half" idx="10"/>
          </p:nvPr>
        </p:nvSpPr>
        <p:spPr/>
        <p:txBody>
          <a:bodyPr/>
          <a:lstStyle/>
          <a:p>
            <a:fld id="{B09144A2-2868-434C-B08A-D3FDF52DD321}" type="datetimeFigureOut">
              <a:rPr lang="ka-GE" smtClean="0"/>
              <a:t>12.12.2020</a:t>
            </a:fld>
            <a:endParaRPr lang="ka-GE"/>
          </a:p>
        </p:txBody>
      </p:sp>
      <p:sp>
        <p:nvSpPr>
          <p:cNvPr id="5" name="Нижний колонтитул 4">
            <a:extLst>
              <a:ext uri="{FF2B5EF4-FFF2-40B4-BE49-F238E27FC236}">
                <a16:creationId xmlns:a16="http://schemas.microsoft.com/office/drawing/2014/main" id="{1B2F5D2F-BDFD-4C8B-A699-9CDB9E7B7151}"/>
              </a:ext>
            </a:extLst>
          </p:cNvPr>
          <p:cNvSpPr>
            <a:spLocks noGrp="1"/>
          </p:cNvSpPr>
          <p:nvPr>
            <p:ph type="ftr" sz="quarter" idx="11"/>
          </p:nvPr>
        </p:nvSpPr>
        <p:spPr/>
        <p:txBody>
          <a:bodyPr/>
          <a:lstStyle/>
          <a:p>
            <a:endParaRPr lang="ka-GE"/>
          </a:p>
        </p:txBody>
      </p:sp>
      <p:sp>
        <p:nvSpPr>
          <p:cNvPr id="6" name="Номер слайда 5">
            <a:extLst>
              <a:ext uri="{FF2B5EF4-FFF2-40B4-BE49-F238E27FC236}">
                <a16:creationId xmlns:a16="http://schemas.microsoft.com/office/drawing/2014/main" id="{48C307DA-2337-414C-8C2A-1B39BC146D27}"/>
              </a:ext>
            </a:extLst>
          </p:cNvPr>
          <p:cNvSpPr>
            <a:spLocks noGrp="1"/>
          </p:cNvSpPr>
          <p:nvPr>
            <p:ph type="sldNum" sz="quarter" idx="12"/>
          </p:nvPr>
        </p:nvSpPr>
        <p:spPr/>
        <p:txBody>
          <a:bodyPr/>
          <a:lstStyle/>
          <a:p>
            <a:fld id="{718953AB-C4B2-44F2-BEE3-57F861C3919B}" type="slidenum">
              <a:rPr lang="ka-GE" smtClean="0"/>
              <a:t>‹#›</a:t>
            </a:fld>
            <a:endParaRPr lang="ka-GE"/>
          </a:p>
        </p:txBody>
      </p:sp>
    </p:spTree>
    <p:extLst>
      <p:ext uri="{BB962C8B-B14F-4D97-AF65-F5344CB8AC3E}">
        <p14:creationId xmlns:p14="http://schemas.microsoft.com/office/powerpoint/2010/main" val="1247220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A05EA28-FFD3-41E1-8EEB-982931B61E05}"/>
              </a:ext>
            </a:extLst>
          </p:cNvPr>
          <p:cNvSpPr>
            <a:spLocks noGrp="1"/>
          </p:cNvSpPr>
          <p:nvPr>
            <p:ph type="title"/>
          </p:nvPr>
        </p:nvSpPr>
        <p:spPr/>
        <p:txBody>
          <a:bodyPr/>
          <a:lstStyle/>
          <a:p>
            <a:r>
              <a:rPr lang="ru-RU"/>
              <a:t>Образец заголовка</a:t>
            </a:r>
            <a:endParaRPr lang="ka-GE"/>
          </a:p>
        </p:txBody>
      </p:sp>
      <p:sp>
        <p:nvSpPr>
          <p:cNvPr id="3" name="Вертикальный текст 2">
            <a:extLst>
              <a:ext uri="{FF2B5EF4-FFF2-40B4-BE49-F238E27FC236}">
                <a16:creationId xmlns:a16="http://schemas.microsoft.com/office/drawing/2014/main" id="{491D8DF5-00B6-4949-A480-05E51089ADAC}"/>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ka-GE"/>
          </a:p>
        </p:txBody>
      </p:sp>
      <p:sp>
        <p:nvSpPr>
          <p:cNvPr id="4" name="Дата 3">
            <a:extLst>
              <a:ext uri="{FF2B5EF4-FFF2-40B4-BE49-F238E27FC236}">
                <a16:creationId xmlns:a16="http://schemas.microsoft.com/office/drawing/2014/main" id="{67FDF584-5B49-4292-9CE2-24E72680D2E1}"/>
              </a:ext>
            </a:extLst>
          </p:cNvPr>
          <p:cNvSpPr>
            <a:spLocks noGrp="1"/>
          </p:cNvSpPr>
          <p:nvPr>
            <p:ph type="dt" sz="half" idx="10"/>
          </p:nvPr>
        </p:nvSpPr>
        <p:spPr/>
        <p:txBody>
          <a:bodyPr/>
          <a:lstStyle/>
          <a:p>
            <a:fld id="{B09144A2-2868-434C-B08A-D3FDF52DD321}" type="datetimeFigureOut">
              <a:rPr lang="ka-GE" smtClean="0"/>
              <a:t>12.12.2020</a:t>
            </a:fld>
            <a:endParaRPr lang="ka-GE"/>
          </a:p>
        </p:txBody>
      </p:sp>
      <p:sp>
        <p:nvSpPr>
          <p:cNvPr id="5" name="Нижний колонтитул 4">
            <a:extLst>
              <a:ext uri="{FF2B5EF4-FFF2-40B4-BE49-F238E27FC236}">
                <a16:creationId xmlns:a16="http://schemas.microsoft.com/office/drawing/2014/main" id="{D562EB6E-96A0-4FD9-93A9-F1FE22EAFB50}"/>
              </a:ext>
            </a:extLst>
          </p:cNvPr>
          <p:cNvSpPr>
            <a:spLocks noGrp="1"/>
          </p:cNvSpPr>
          <p:nvPr>
            <p:ph type="ftr" sz="quarter" idx="11"/>
          </p:nvPr>
        </p:nvSpPr>
        <p:spPr/>
        <p:txBody>
          <a:bodyPr/>
          <a:lstStyle/>
          <a:p>
            <a:endParaRPr lang="ka-GE"/>
          </a:p>
        </p:txBody>
      </p:sp>
      <p:sp>
        <p:nvSpPr>
          <p:cNvPr id="6" name="Номер слайда 5">
            <a:extLst>
              <a:ext uri="{FF2B5EF4-FFF2-40B4-BE49-F238E27FC236}">
                <a16:creationId xmlns:a16="http://schemas.microsoft.com/office/drawing/2014/main" id="{7A218CEE-F03D-4040-B84A-2CC70558CFDC}"/>
              </a:ext>
            </a:extLst>
          </p:cNvPr>
          <p:cNvSpPr>
            <a:spLocks noGrp="1"/>
          </p:cNvSpPr>
          <p:nvPr>
            <p:ph type="sldNum" sz="quarter" idx="12"/>
          </p:nvPr>
        </p:nvSpPr>
        <p:spPr/>
        <p:txBody>
          <a:bodyPr/>
          <a:lstStyle/>
          <a:p>
            <a:fld id="{718953AB-C4B2-44F2-BEE3-57F861C3919B}" type="slidenum">
              <a:rPr lang="ka-GE" smtClean="0"/>
              <a:t>‹#›</a:t>
            </a:fld>
            <a:endParaRPr lang="ka-GE"/>
          </a:p>
        </p:txBody>
      </p:sp>
    </p:spTree>
    <p:extLst>
      <p:ext uri="{BB962C8B-B14F-4D97-AF65-F5344CB8AC3E}">
        <p14:creationId xmlns:p14="http://schemas.microsoft.com/office/powerpoint/2010/main" val="196529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7E716EA6-27EA-4561-B364-2B30FCA2AEC2}"/>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ka-GE"/>
          </a:p>
        </p:txBody>
      </p:sp>
      <p:sp>
        <p:nvSpPr>
          <p:cNvPr id="3" name="Вертикальный текст 2">
            <a:extLst>
              <a:ext uri="{FF2B5EF4-FFF2-40B4-BE49-F238E27FC236}">
                <a16:creationId xmlns:a16="http://schemas.microsoft.com/office/drawing/2014/main" id="{5F694FC3-9F3A-4A8C-8667-3ED08EEA07AB}"/>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ka-GE"/>
          </a:p>
        </p:txBody>
      </p:sp>
      <p:sp>
        <p:nvSpPr>
          <p:cNvPr id="4" name="Дата 3">
            <a:extLst>
              <a:ext uri="{FF2B5EF4-FFF2-40B4-BE49-F238E27FC236}">
                <a16:creationId xmlns:a16="http://schemas.microsoft.com/office/drawing/2014/main" id="{8DBE3C5F-2E21-4170-A121-F42FAD42AE43}"/>
              </a:ext>
            </a:extLst>
          </p:cNvPr>
          <p:cNvSpPr>
            <a:spLocks noGrp="1"/>
          </p:cNvSpPr>
          <p:nvPr>
            <p:ph type="dt" sz="half" idx="10"/>
          </p:nvPr>
        </p:nvSpPr>
        <p:spPr/>
        <p:txBody>
          <a:bodyPr/>
          <a:lstStyle/>
          <a:p>
            <a:fld id="{B09144A2-2868-434C-B08A-D3FDF52DD321}" type="datetimeFigureOut">
              <a:rPr lang="ka-GE" smtClean="0"/>
              <a:t>12.12.2020</a:t>
            </a:fld>
            <a:endParaRPr lang="ka-GE"/>
          </a:p>
        </p:txBody>
      </p:sp>
      <p:sp>
        <p:nvSpPr>
          <p:cNvPr id="5" name="Нижний колонтитул 4">
            <a:extLst>
              <a:ext uri="{FF2B5EF4-FFF2-40B4-BE49-F238E27FC236}">
                <a16:creationId xmlns:a16="http://schemas.microsoft.com/office/drawing/2014/main" id="{4C25E531-45CA-412F-839E-12BA0E525247}"/>
              </a:ext>
            </a:extLst>
          </p:cNvPr>
          <p:cNvSpPr>
            <a:spLocks noGrp="1"/>
          </p:cNvSpPr>
          <p:nvPr>
            <p:ph type="ftr" sz="quarter" idx="11"/>
          </p:nvPr>
        </p:nvSpPr>
        <p:spPr/>
        <p:txBody>
          <a:bodyPr/>
          <a:lstStyle/>
          <a:p>
            <a:endParaRPr lang="ka-GE"/>
          </a:p>
        </p:txBody>
      </p:sp>
      <p:sp>
        <p:nvSpPr>
          <p:cNvPr id="6" name="Номер слайда 5">
            <a:extLst>
              <a:ext uri="{FF2B5EF4-FFF2-40B4-BE49-F238E27FC236}">
                <a16:creationId xmlns:a16="http://schemas.microsoft.com/office/drawing/2014/main" id="{E0E01764-5055-4480-BE6D-99CA50D24845}"/>
              </a:ext>
            </a:extLst>
          </p:cNvPr>
          <p:cNvSpPr>
            <a:spLocks noGrp="1"/>
          </p:cNvSpPr>
          <p:nvPr>
            <p:ph type="sldNum" sz="quarter" idx="12"/>
          </p:nvPr>
        </p:nvSpPr>
        <p:spPr/>
        <p:txBody>
          <a:bodyPr/>
          <a:lstStyle/>
          <a:p>
            <a:fld id="{718953AB-C4B2-44F2-BEE3-57F861C3919B}" type="slidenum">
              <a:rPr lang="ka-GE" smtClean="0"/>
              <a:t>‹#›</a:t>
            </a:fld>
            <a:endParaRPr lang="ka-GE"/>
          </a:p>
        </p:txBody>
      </p:sp>
    </p:spTree>
    <p:extLst>
      <p:ext uri="{BB962C8B-B14F-4D97-AF65-F5344CB8AC3E}">
        <p14:creationId xmlns:p14="http://schemas.microsoft.com/office/powerpoint/2010/main" val="3534041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4C7549A-E455-40DC-97D8-0D913E856B5E}"/>
              </a:ext>
            </a:extLst>
          </p:cNvPr>
          <p:cNvSpPr>
            <a:spLocks noGrp="1"/>
          </p:cNvSpPr>
          <p:nvPr>
            <p:ph type="title"/>
          </p:nvPr>
        </p:nvSpPr>
        <p:spPr/>
        <p:txBody>
          <a:bodyPr/>
          <a:lstStyle/>
          <a:p>
            <a:r>
              <a:rPr lang="ru-RU"/>
              <a:t>Образец заголовка</a:t>
            </a:r>
            <a:endParaRPr lang="ka-GE"/>
          </a:p>
        </p:txBody>
      </p:sp>
      <p:sp>
        <p:nvSpPr>
          <p:cNvPr id="3" name="Объект 2">
            <a:extLst>
              <a:ext uri="{FF2B5EF4-FFF2-40B4-BE49-F238E27FC236}">
                <a16:creationId xmlns:a16="http://schemas.microsoft.com/office/drawing/2014/main" id="{98F5A175-4941-4550-82BF-76AFC8FD693F}"/>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ka-GE"/>
          </a:p>
        </p:txBody>
      </p:sp>
      <p:sp>
        <p:nvSpPr>
          <p:cNvPr id="4" name="Дата 3">
            <a:extLst>
              <a:ext uri="{FF2B5EF4-FFF2-40B4-BE49-F238E27FC236}">
                <a16:creationId xmlns:a16="http://schemas.microsoft.com/office/drawing/2014/main" id="{7A01BC9D-08E3-499E-99FB-45B0E1963BFD}"/>
              </a:ext>
            </a:extLst>
          </p:cNvPr>
          <p:cNvSpPr>
            <a:spLocks noGrp="1"/>
          </p:cNvSpPr>
          <p:nvPr>
            <p:ph type="dt" sz="half" idx="10"/>
          </p:nvPr>
        </p:nvSpPr>
        <p:spPr/>
        <p:txBody>
          <a:bodyPr/>
          <a:lstStyle/>
          <a:p>
            <a:fld id="{B09144A2-2868-434C-B08A-D3FDF52DD321}" type="datetimeFigureOut">
              <a:rPr lang="ka-GE" smtClean="0"/>
              <a:t>12.12.2020</a:t>
            </a:fld>
            <a:endParaRPr lang="ka-GE"/>
          </a:p>
        </p:txBody>
      </p:sp>
      <p:sp>
        <p:nvSpPr>
          <p:cNvPr id="5" name="Нижний колонтитул 4">
            <a:extLst>
              <a:ext uri="{FF2B5EF4-FFF2-40B4-BE49-F238E27FC236}">
                <a16:creationId xmlns:a16="http://schemas.microsoft.com/office/drawing/2014/main" id="{850944DA-2E21-49A1-9674-48CE863D12EE}"/>
              </a:ext>
            </a:extLst>
          </p:cNvPr>
          <p:cNvSpPr>
            <a:spLocks noGrp="1"/>
          </p:cNvSpPr>
          <p:nvPr>
            <p:ph type="ftr" sz="quarter" idx="11"/>
          </p:nvPr>
        </p:nvSpPr>
        <p:spPr/>
        <p:txBody>
          <a:bodyPr/>
          <a:lstStyle/>
          <a:p>
            <a:endParaRPr lang="ka-GE"/>
          </a:p>
        </p:txBody>
      </p:sp>
      <p:sp>
        <p:nvSpPr>
          <p:cNvPr id="6" name="Номер слайда 5">
            <a:extLst>
              <a:ext uri="{FF2B5EF4-FFF2-40B4-BE49-F238E27FC236}">
                <a16:creationId xmlns:a16="http://schemas.microsoft.com/office/drawing/2014/main" id="{68E321E2-58D3-4DEA-B500-E78CAFAA7A3C}"/>
              </a:ext>
            </a:extLst>
          </p:cNvPr>
          <p:cNvSpPr>
            <a:spLocks noGrp="1"/>
          </p:cNvSpPr>
          <p:nvPr>
            <p:ph type="sldNum" sz="quarter" idx="12"/>
          </p:nvPr>
        </p:nvSpPr>
        <p:spPr/>
        <p:txBody>
          <a:bodyPr/>
          <a:lstStyle/>
          <a:p>
            <a:fld id="{718953AB-C4B2-44F2-BEE3-57F861C3919B}" type="slidenum">
              <a:rPr lang="ka-GE" smtClean="0"/>
              <a:t>‹#›</a:t>
            </a:fld>
            <a:endParaRPr lang="ka-GE"/>
          </a:p>
        </p:txBody>
      </p:sp>
    </p:spTree>
    <p:extLst>
      <p:ext uri="{BB962C8B-B14F-4D97-AF65-F5344CB8AC3E}">
        <p14:creationId xmlns:p14="http://schemas.microsoft.com/office/powerpoint/2010/main" val="3679339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9DD71A-2049-45D0-A1BF-730B95812AE9}"/>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ka-GE"/>
          </a:p>
        </p:txBody>
      </p:sp>
      <p:sp>
        <p:nvSpPr>
          <p:cNvPr id="3" name="Текст 2">
            <a:extLst>
              <a:ext uri="{FF2B5EF4-FFF2-40B4-BE49-F238E27FC236}">
                <a16:creationId xmlns:a16="http://schemas.microsoft.com/office/drawing/2014/main" id="{7C10DABD-B651-4215-8567-30D96DE382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FDADD926-A9FC-4FB2-B38F-4B39A1043ED9}"/>
              </a:ext>
            </a:extLst>
          </p:cNvPr>
          <p:cNvSpPr>
            <a:spLocks noGrp="1"/>
          </p:cNvSpPr>
          <p:nvPr>
            <p:ph type="dt" sz="half" idx="10"/>
          </p:nvPr>
        </p:nvSpPr>
        <p:spPr/>
        <p:txBody>
          <a:bodyPr/>
          <a:lstStyle/>
          <a:p>
            <a:fld id="{B09144A2-2868-434C-B08A-D3FDF52DD321}" type="datetimeFigureOut">
              <a:rPr lang="ka-GE" smtClean="0"/>
              <a:t>12.12.2020</a:t>
            </a:fld>
            <a:endParaRPr lang="ka-GE"/>
          </a:p>
        </p:txBody>
      </p:sp>
      <p:sp>
        <p:nvSpPr>
          <p:cNvPr id="5" name="Нижний колонтитул 4">
            <a:extLst>
              <a:ext uri="{FF2B5EF4-FFF2-40B4-BE49-F238E27FC236}">
                <a16:creationId xmlns:a16="http://schemas.microsoft.com/office/drawing/2014/main" id="{68E5495E-6789-4D4F-A860-65E227BD4F51}"/>
              </a:ext>
            </a:extLst>
          </p:cNvPr>
          <p:cNvSpPr>
            <a:spLocks noGrp="1"/>
          </p:cNvSpPr>
          <p:nvPr>
            <p:ph type="ftr" sz="quarter" idx="11"/>
          </p:nvPr>
        </p:nvSpPr>
        <p:spPr/>
        <p:txBody>
          <a:bodyPr/>
          <a:lstStyle/>
          <a:p>
            <a:endParaRPr lang="ka-GE"/>
          </a:p>
        </p:txBody>
      </p:sp>
      <p:sp>
        <p:nvSpPr>
          <p:cNvPr id="6" name="Номер слайда 5">
            <a:extLst>
              <a:ext uri="{FF2B5EF4-FFF2-40B4-BE49-F238E27FC236}">
                <a16:creationId xmlns:a16="http://schemas.microsoft.com/office/drawing/2014/main" id="{EFD527F9-A41C-4F2D-9C52-91809118501B}"/>
              </a:ext>
            </a:extLst>
          </p:cNvPr>
          <p:cNvSpPr>
            <a:spLocks noGrp="1"/>
          </p:cNvSpPr>
          <p:nvPr>
            <p:ph type="sldNum" sz="quarter" idx="12"/>
          </p:nvPr>
        </p:nvSpPr>
        <p:spPr/>
        <p:txBody>
          <a:bodyPr/>
          <a:lstStyle/>
          <a:p>
            <a:fld id="{718953AB-C4B2-44F2-BEE3-57F861C3919B}" type="slidenum">
              <a:rPr lang="ka-GE" smtClean="0"/>
              <a:t>‹#›</a:t>
            </a:fld>
            <a:endParaRPr lang="ka-GE"/>
          </a:p>
        </p:txBody>
      </p:sp>
    </p:spTree>
    <p:extLst>
      <p:ext uri="{BB962C8B-B14F-4D97-AF65-F5344CB8AC3E}">
        <p14:creationId xmlns:p14="http://schemas.microsoft.com/office/powerpoint/2010/main" val="1401338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BF6D55-0437-4792-B18D-FC54BB3BCF76}"/>
              </a:ext>
            </a:extLst>
          </p:cNvPr>
          <p:cNvSpPr>
            <a:spLocks noGrp="1"/>
          </p:cNvSpPr>
          <p:nvPr>
            <p:ph type="title"/>
          </p:nvPr>
        </p:nvSpPr>
        <p:spPr/>
        <p:txBody>
          <a:bodyPr/>
          <a:lstStyle/>
          <a:p>
            <a:r>
              <a:rPr lang="ru-RU"/>
              <a:t>Образец заголовка</a:t>
            </a:r>
            <a:endParaRPr lang="ka-GE"/>
          </a:p>
        </p:txBody>
      </p:sp>
      <p:sp>
        <p:nvSpPr>
          <p:cNvPr id="3" name="Объект 2">
            <a:extLst>
              <a:ext uri="{FF2B5EF4-FFF2-40B4-BE49-F238E27FC236}">
                <a16:creationId xmlns:a16="http://schemas.microsoft.com/office/drawing/2014/main" id="{C7F21C4F-3F2E-4ED6-AC72-B5014FA0DEB7}"/>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ka-GE"/>
          </a:p>
        </p:txBody>
      </p:sp>
      <p:sp>
        <p:nvSpPr>
          <p:cNvPr id="4" name="Объект 3">
            <a:extLst>
              <a:ext uri="{FF2B5EF4-FFF2-40B4-BE49-F238E27FC236}">
                <a16:creationId xmlns:a16="http://schemas.microsoft.com/office/drawing/2014/main" id="{4FB0AE01-18CA-4BF9-83EE-336A4876D297}"/>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ka-GE"/>
          </a:p>
        </p:txBody>
      </p:sp>
      <p:sp>
        <p:nvSpPr>
          <p:cNvPr id="5" name="Дата 4">
            <a:extLst>
              <a:ext uri="{FF2B5EF4-FFF2-40B4-BE49-F238E27FC236}">
                <a16:creationId xmlns:a16="http://schemas.microsoft.com/office/drawing/2014/main" id="{D5A214B1-33B5-4599-A7BB-2D92843871B3}"/>
              </a:ext>
            </a:extLst>
          </p:cNvPr>
          <p:cNvSpPr>
            <a:spLocks noGrp="1"/>
          </p:cNvSpPr>
          <p:nvPr>
            <p:ph type="dt" sz="half" idx="10"/>
          </p:nvPr>
        </p:nvSpPr>
        <p:spPr/>
        <p:txBody>
          <a:bodyPr/>
          <a:lstStyle/>
          <a:p>
            <a:fld id="{B09144A2-2868-434C-B08A-D3FDF52DD321}" type="datetimeFigureOut">
              <a:rPr lang="ka-GE" smtClean="0"/>
              <a:t>12.12.2020</a:t>
            </a:fld>
            <a:endParaRPr lang="ka-GE"/>
          </a:p>
        </p:txBody>
      </p:sp>
      <p:sp>
        <p:nvSpPr>
          <p:cNvPr id="6" name="Нижний колонтитул 5">
            <a:extLst>
              <a:ext uri="{FF2B5EF4-FFF2-40B4-BE49-F238E27FC236}">
                <a16:creationId xmlns:a16="http://schemas.microsoft.com/office/drawing/2014/main" id="{4A7F7599-20A1-4135-96D3-812C057C904F}"/>
              </a:ext>
            </a:extLst>
          </p:cNvPr>
          <p:cNvSpPr>
            <a:spLocks noGrp="1"/>
          </p:cNvSpPr>
          <p:nvPr>
            <p:ph type="ftr" sz="quarter" idx="11"/>
          </p:nvPr>
        </p:nvSpPr>
        <p:spPr/>
        <p:txBody>
          <a:bodyPr/>
          <a:lstStyle/>
          <a:p>
            <a:endParaRPr lang="ka-GE"/>
          </a:p>
        </p:txBody>
      </p:sp>
      <p:sp>
        <p:nvSpPr>
          <p:cNvPr id="7" name="Номер слайда 6">
            <a:extLst>
              <a:ext uri="{FF2B5EF4-FFF2-40B4-BE49-F238E27FC236}">
                <a16:creationId xmlns:a16="http://schemas.microsoft.com/office/drawing/2014/main" id="{97F61313-0396-44E1-B4CB-1E9488A26327}"/>
              </a:ext>
            </a:extLst>
          </p:cNvPr>
          <p:cNvSpPr>
            <a:spLocks noGrp="1"/>
          </p:cNvSpPr>
          <p:nvPr>
            <p:ph type="sldNum" sz="quarter" idx="12"/>
          </p:nvPr>
        </p:nvSpPr>
        <p:spPr/>
        <p:txBody>
          <a:bodyPr/>
          <a:lstStyle/>
          <a:p>
            <a:fld id="{718953AB-C4B2-44F2-BEE3-57F861C3919B}" type="slidenum">
              <a:rPr lang="ka-GE" smtClean="0"/>
              <a:t>‹#›</a:t>
            </a:fld>
            <a:endParaRPr lang="ka-GE"/>
          </a:p>
        </p:txBody>
      </p:sp>
    </p:spTree>
    <p:extLst>
      <p:ext uri="{BB962C8B-B14F-4D97-AF65-F5344CB8AC3E}">
        <p14:creationId xmlns:p14="http://schemas.microsoft.com/office/powerpoint/2010/main" val="462321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B1C555A-926B-4ABA-84F7-DFCF72C6A6B9}"/>
              </a:ext>
            </a:extLst>
          </p:cNvPr>
          <p:cNvSpPr>
            <a:spLocks noGrp="1"/>
          </p:cNvSpPr>
          <p:nvPr>
            <p:ph type="title"/>
          </p:nvPr>
        </p:nvSpPr>
        <p:spPr>
          <a:xfrm>
            <a:off x="839788" y="365125"/>
            <a:ext cx="10515600" cy="1325563"/>
          </a:xfrm>
        </p:spPr>
        <p:txBody>
          <a:bodyPr/>
          <a:lstStyle/>
          <a:p>
            <a:r>
              <a:rPr lang="ru-RU"/>
              <a:t>Образец заголовка</a:t>
            </a:r>
            <a:endParaRPr lang="ka-GE"/>
          </a:p>
        </p:txBody>
      </p:sp>
      <p:sp>
        <p:nvSpPr>
          <p:cNvPr id="3" name="Текст 2">
            <a:extLst>
              <a:ext uri="{FF2B5EF4-FFF2-40B4-BE49-F238E27FC236}">
                <a16:creationId xmlns:a16="http://schemas.microsoft.com/office/drawing/2014/main" id="{72B68FDB-0726-4025-8A58-05D0756E4F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1125B7C8-B21C-4D16-8CF1-78A2CB0AD5B2}"/>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ka-GE"/>
          </a:p>
        </p:txBody>
      </p:sp>
      <p:sp>
        <p:nvSpPr>
          <p:cNvPr id="5" name="Текст 4">
            <a:extLst>
              <a:ext uri="{FF2B5EF4-FFF2-40B4-BE49-F238E27FC236}">
                <a16:creationId xmlns:a16="http://schemas.microsoft.com/office/drawing/2014/main" id="{E0F1F913-6F39-448A-8BE3-CABA30B23F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7F345C02-E5DB-4491-9898-90822306DFC4}"/>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ka-GE"/>
          </a:p>
        </p:txBody>
      </p:sp>
      <p:sp>
        <p:nvSpPr>
          <p:cNvPr id="7" name="Дата 6">
            <a:extLst>
              <a:ext uri="{FF2B5EF4-FFF2-40B4-BE49-F238E27FC236}">
                <a16:creationId xmlns:a16="http://schemas.microsoft.com/office/drawing/2014/main" id="{A390B696-46CA-4643-8B05-AD4CB2ED9FBC}"/>
              </a:ext>
            </a:extLst>
          </p:cNvPr>
          <p:cNvSpPr>
            <a:spLocks noGrp="1"/>
          </p:cNvSpPr>
          <p:nvPr>
            <p:ph type="dt" sz="half" idx="10"/>
          </p:nvPr>
        </p:nvSpPr>
        <p:spPr/>
        <p:txBody>
          <a:bodyPr/>
          <a:lstStyle/>
          <a:p>
            <a:fld id="{B09144A2-2868-434C-B08A-D3FDF52DD321}" type="datetimeFigureOut">
              <a:rPr lang="ka-GE" smtClean="0"/>
              <a:t>12.12.2020</a:t>
            </a:fld>
            <a:endParaRPr lang="ka-GE"/>
          </a:p>
        </p:txBody>
      </p:sp>
      <p:sp>
        <p:nvSpPr>
          <p:cNvPr id="8" name="Нижний колонтитул 7">
            <a:extLst>
              <a:ext uri="{FF2B5EF4-FFF2-40B4-BE49-F238E27FC236}">
                <a16:creationId xmlns:a16="http://schemas.microsoft.com/office/drawing/2014/main" id="{C5CC7AB4-1836-48F6-B8C1-F45289E4E762}"/>
              </a:ext>
            </a:extLst>
          </p:cNvPr>
          <p:cNvSpPr>
            <a:spLocks noGrp="1"/>
          </p:cNvSpPr>
          <p:nvPr>
            <p:ph type="ftr" sz="quarter" idx="11"/>
          </p:nvPr>
        </p:nvSpPr>
        <p:spPr/>
        <p:txBody>
          <a:bodyPr/>
          <a:lstStyle/>
          <a:p>
            <a:endParaRPr lang="ka-GE"/>
          </a:p>
        </p:txBody>
      </p:sp>
      <p:sp>
        <p:nvSpPr>
          <p:cNvPr id="9" name="Номер слайда 8">
            <a:extLst>
              <a:ext uri="{FF2B5EF4-FFF2-40B4-BE49-F238E27FC236}">
                <a16:creationId xmlns:a16="http://schemas.microsoft.com/office/drawing/2014/main" id="{D97EA27B-F760-4492-B2BC-AA1BC6F634BF}"/>
              </a:ext>
            </a:extLst>
          </p:cNvPr>
          <p:cNvSpPr>
            <a:spLocks noGrp="1"/>
          </p:cNvSpPr>
          <p:nvPr>
            <p:ph type="sldNum" sz="quarter" idx="12"/>
          </p:nvPr>
        </p:nvSpPr>
        <p:spPr/>
        <p:txBody>
          <a:bodyPr/>
          <a:lstStyle/>
          <a:p>
            <a:fld id="{718953AB-C4B2-44F2-BEE3-57F861C3919B}" type="slidenum">
              <a:rPr lang="ka-GE" smtClean="0"/>
              <a:t>‹#›</a:t>
            </a:fld>
            <a:endParaRPr lang="ka-GE"/>
          </a:p>
        </p:txBody>
      </p:sp>
    </p:spTree>
    <p:extLst>
      <p:ext uri="{BB962C8B-B14F-4D97-AF65-F5344CB8AC3E}">
        <p14:creationId xmlns:p14="http://schemas.microsoft.com/office/powerpoint/2010/main" val="3912650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29E4626-4F92-40F5-9C3A-5D41BCD12BA4}"/>
              </a:ext>
            </a:extLst>
          </p:cNvPr>
          <p:cNvSpPr>
            <a:spLocks noGrp="1"/>
          </p:cNvSpPr>
          <p:nvPr>
            <p:ph type="title"/>
          </p:nvPr>
        </p:nvSpPr>
        <p:spPr/>
        <p:txBody>
          <a:bodyPr/>
          <a:lstStyle/>
          <a:p>
            <a:r>
              <a:rPr lang="ru-RU"/>
              <a:t>Образец заголовка</a:t>
            </a:r>
            <a:endParaRPr lang="ka-GE"/>
          </a:p>
        </p:txBody>
      </p:sp>
      <p:sp>
        <p:nvSpPr>
          <p:cNvPr id="3" name="Дата 2">
            <a:extLst>
              <a:ext uri="{FF2B5EF4-FFF2-40B4-BE49-F238E27FC236}">
                <a16:creationId xmlns:a16="http://schemas.microsoft.com/office/drawing/2014/main" id="{D298F46F-0281-467B-8603-C2A7D8689CBE}"/>
              </a:ext>
            </a:extLst>
          </p:cNvPr>
          <p:cNvSpPr>
            <a:spLocks noGrp="1"/>
          </p:cNvSpPr>
          <p:nvPr>
            <p:ph type="dt" sz="half" idx="10"/>
          </p:nvPr>
        </p:nvSpPr>
        <p:spPr/>
        <p:txBody>
          <a:bodyPr/>
          <a:lstStyle/>
          <a:p>
            <a:fld id="{B09144A2-2868-434C-B08A-D3FDF52DD321}" type="datetimeFigureOut">
              <a:rPr lang="ka-GE" smtClean="0"/>
              <a:t>12.12.2020</a:t>
            </a:fld>
            <a:endParaRPr lang="ka-GE"/>
          </a:p>
        </p:txBody>
      </p:sp>
      <p:sp>
        <p:nvSpPr>
          <p:cNvPr id="4" name="Нижний колонтитул 3">
            <a:extLst>
              <a:ext uri="{FF2B5EF4-FFF2-40B4-BE49-F238E27FC236}">
                <a16:creationId xmlns:a16="http://schemas.microsoft.com/office/drawing/2014/main" id="{6E30291A-B62C-4A1A-97BB-8D05B21A9B39}"/>
              </a:ext>
            </a:extLst>
          </p:cNvPr>
          <p:cNvSpPr>
            <a:spLocks noGrp="1"/>
          </p:cNvSpPr>
          <p:nvPr>
            <p:ph type="ftr" sz="quarter" idx="11"/>
          </p:nvPr>
        </p:nvSpPr>
        <p:spPr/>
        <p:txBody>
          <a:bodyPr/>
          <a:lstStyle/>
          <a:p>
            <a:endParaRPr lang="ka-GE"/>
          </a:p>
        </p:txBody>
      </p:sp>
      <p:sp>
        <p:nvSpPr>
          <p:cNvPr id="5" name="Номер слайда 4">
            <a:extLst>
              <a:ext uri="{FF2B5EF4-FFF2-40B4-BE49-F238E27FC236}">
                <a16:creationId xmlns:a16="http://schemas.microsoft.com/office/drawing/2014/main" id="{87904DCB-5D77-47B7-81B6-0878293B581C}"/>
              </a:ext>
            </a:extLst>
          </p:cNvPr>
          <p:cNvSpPr>
            <a:spLocks noGrp="1"/>
          </p:cNvSpPr>
          <p:nvPr>
            <p:ph type="sldNum" sz="quarter" idx="12"/>
          </p:nvPr>
        </p:nvSpPr>
        <p:spPr/>
        <p:txBody>
          <a:bodyPr/>
          <a:lstStyle/>
          <a:p>
            <a:fld id="{718953AB-C4B2-44F2-BEE3-57F861C3919B}" type="slidenum">
              <a:rPr lang="ka-GE" smtClean="0"/>
              <a:t>‹#›</a:t>
            </a:fld>
            <a:endParaRPr lang="ka-GE"/>
          </a:p>
        </p:txBody>
      </p:sp>
    </p:spTree>
    <p:extLst>
      <p:ext uri="{BB962C8B-B14F-4D97-AF65-F5344CB8AC3E}">
        <p14:creationId xmlns:p14="http://schemas.microsoft.com/office/powerpoint/2010/main" val="1586142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BDA840FE-DDB7-4B30-8CD9-B62DB81BF4BA}"/>
              </a:ext>
            </a:extLst>
          </p:cNvPr>
          <p:cNvSpPr>
            <a:spLocks noGrp="1"/>
          </p:cNvSpPr>
          <p:nvPr>
            <p:ph type="dt" sz="half" idx="10"/>
          </p:nvPr>
        </p:nvSpPr>
        <p:spPr/>
        <p:txBody>
          <a:bodyPr/>
          <a:lstStyle/>
          <a:p>
            <a:fld id="{B09144A2-2868-434C-B08A-D3FDF52DD321}" type="datetimeFigureOut">
              <a:rPr lang="ka-GE" smtClean="0"/>
              <a:t>12.12.2020</a:t>
            </a:fld>
            <a:endParaRPr lang="ka-GE"/>
          </a:p>
        </p:txBody>
      </p:sp>
      <p:sp>
        <p:nvSpPr>
          <p:cNvPr id="3" name="Нижний колонтитул 2">
            <a:extLst>
              <a:ext uri="{FF2B5EF4-FFF2-40B4-BE49-F238E27FC236}">
                <a16:creationId xmlns:a16="http://schemas.microsoft.com/office/drawing/2014/main" id="{6469A17E-9FFB-452C-B3BE-58D51634CE67}"/>
              </a:ext>
            </a:extLst>
          </p:cNvPr>
          <p:cNvSpPr>
            <a:spLocks noGrp="1"/>
          </p:cNvSpPr>
          <p:nvPr>
            <p:ph type="ftr" sz="quarter" idx="11"/>
          </p:nvPr>
        </p:nvSpPr>
        <p:spPr/>
        <p:txBody>
          <a:bodyPr/>
          <a:lstStyle/>
          <a:p>
            <a:endParaRPr lang="ka-GE"/>
          </a:p>
        </p:txBody>
      </p:sp>
      <p:sp>
        <p:nvSpPr>
          <p:cNvPr id="4" name="Номер слайда 3">
            <a:extLst>
              <a:ext uri="{FF2B5EF4-FFF2-40B4-BE49-F238E27FC236}">
                <a16:creationId xmlns:a16="http://schemas.microsoft.com/office/drawing/2014/main" id="{D615AAD5-6E71-4439-8109-CB2F1AAD33B4}"/>
              </a:ext>
            </a:extLst>
          </p:cNvPr>
          <p:cNvSpPr>
            <a:spLocks noGrp="1"/>
          </p:cNvSpPr>
          <p:nvPr>
            <p:ph type="sldNum" sz="quarter" idx="12"/>
          </p:nvPr>
        </p:nvSpPr>
        <p:spPr/>
        <p:txBody>
          <a:bodyPr/>
          <a:lstStyle/>
          <a:p>
            <a:fld id="{718953AB-C4B2-44F2-BEE3-57F861C3919B}" type="slidenum">
              <a:rPr lang="ka-GE" smtClean="0"/>
              <a:t>‹#›</a:t>
            </a:fld>
            <a:endParaRPr lang="ka-GE"/>
          </a:p>
        </p:txBody>
      </p:sp>
    </p:spTree>
    <p:extLst>
      <p:ext uri="{BB962C8B-B14F-4D97-AF65-F5344CB8AC3E}">
        <p14:creationId xmlns:p14="http://schemas.microsoft.com/office/powerpoint/2010/main" val="3333074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857FC2-4660-48C3-B562-21CEAF731D1F}"/>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ka-GE"/>
          </a:p>
        </p:txBody>
      </p:sp>
      <p:sp>
        <p:nvSpPr>
          <p:cNvPr id="3" name="Объект 2">
            <a:extLst>
              <a:ext uri="{FF2B5EF4-FFF2-40B4-BE49-F238E27FC236}">
                <a16:creationId xmlns:a16="http://schemas.microsoft.com/office/drawing/2014/main" id="{BB3C03D6-CCED-4F6E-8A10-A7031E8ABD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ka-GE"/>
          </a:p>
        </p:txBody>
      </p:sp>
      <p:sp>
        <p:nvSpPr>
          <p:cNvPr id="4" name="Текст 3">
            <a:extLst>
              <a:ext uri="{FF2B5EF4-FFF2-40B4-BE49-F238E27FC236}">
                <a16:creationId xmlns:a16="http://schemas.microsoft.com/office/drawing/2014/main" id="{D37DF8F1-1AC3-4143-9C57-2AD2F32CE7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4D8A8872-F301-425C-8ED6-80BE582F9D51}"/>
              </a:ext>
            </a:extLst>
          </p:cNvPr>
          <p:cNvSpPr>
            <a:spLocks noGrp="1"/>
          </p:cNvSpPr>
          <p:nvPr>
            <p:ph type="dt" sz="half" idx="10"/>
          </p:nvPr>
        </p:nvSpPr>
        <p:spPr/>
        <p:txBody>
          <a:bodyPr/>
          <a:lstStyle/>
          <a:p>
            <a:fld id="{B09144A2-2868-434C-B08A-D3FDF52DD321}" type="datetimeFigureOut">
              <a:rPr lang="ka-GE" smtClean="0"/>
              <a:t>12.12.2020</a:t>
            </a:fld>
            <a:endParaRPr lang="ka-GE"/>
          </a:p>
        </p:txBody>
      </p:sp>
      <p:sp>
        <p:nvSpPr>
          <p:cNvPr id="6" name="Нижний колонтитул 5">
            <a:extLst>
              <a:ext uri="{FF2B5EF4-FFF2-40B4-BE49-F238E27FC236}">
                <a16:creationId xmlns:a16="http://schemas.microsoft.com/office/drawing/2014/main" id="{7C704AAE-4C83-4231-AFCA-9F77E5D8D2E5}"/>
              </a:ext>
            </a:extLst>
          </p:cNvPr>
          <p:cNvSpPr>
            <a:spLocks noGrp="1"/>
          </p:cNvSpPr>
          <p:nvPr>
            <p:ph type="ftr" sz="quarter" idx="11"/>
          </p:nvPr>
        </p:nvSpPr>
        <p:spPr/>
        <p:txBody>
          <a:bodyPr/>
          <a:lstStyle/>
          <a:p>
            <a:endParaRPr lang="ka-GE"/>
          </a:p>
        </p:txBody>
      </p:sp>
      <p:sp>
        <p:nvSpPr>
          <p:cNvPr id="7" name="Номер слайда 6">
            <a:extLst>
              <a:ext uri="{FF2B5EF4-FFF2-40B4-BE49-F238E27FC236}">
                <a16:creationId xmlns:a16="http://schemas.microsoft.com/office/drawing/2014/main" id="{23E032E4-02A1-4E68-86AB-E01BC1714DAC}"/>
              </a:ext>
            </a:extLst>
          </p:cNvPr>
          <p:cNvSpPr>
            <a:spLocks noGrp="1"/>
          </p:cNvSpPr>
          <p:nvPr>
            <p:ph type="sldNum" sz="quarter" idx="12"/>
          </p:nvPr>
        </p:nvSpPr>
        <p:spPr/>
        <p:txBody>
          <a:bodyPr/>
          <a:lstStyle/>
          <a:p>
            <a:fld id="{718953AB-C4B2-44F2-BEE3-57F861C3919B}" type="slidenum">
              <a:rPr lang="ka-GE" smtClean="0"/>
              <a:t>‹#›</a:t>
            </a:fld>
            <a:endParaRPr lang="ka-GE"/>
          </a:p>
        </p:txBody>
      </p:sp>
    </p:spTree>
    <p:extLst>
      <p:ext uri="{BB962C8B-B14F-4D97-AF65-F5344CB8AC3E}">
        <p14:creationId xmlns:p14="http://schemas.microsoft.com/office/powerpoint/2010/main" val="1100243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ACFE5A8-9E7D-4C48-8DA4-4B6C6953877D}"/>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ka-GE"/>
          </a:p>
        </p:txBody>
      </p:sp>
      <p:sp>
        <p:nvSpPr>
          <p:cNvPr id="3" name="Рисунок 2">
            <a:extLst>
              <a:ext uri="{FF2B5EF4-FFF2-40B4-BE49-F238E27FC236}">
                <a16:creationId xmlns:a16="http://schemas.microsoft.com/office/drawing/2014/main" id="{E0A7A3DE-CD2A-4E1A-B611-F1FEC165F5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a-GE"/>
          </a:p>
        </p:txBody>
      </p:sp>
      <p:sp>
        <p:nvSpPr>
          <p:cNvPr id="4" name="Текст 3">
            <a:extLst>
              <a:ext uri="{FF2B5EF4-FFF2-40B4-BE49-F238E27FC236}">
                <a16:creationId xmlns:a16="http://schemas.microsoft.com/office/drawing/2014/main" id="{AE748D7E-E129-4A89-8B71-B903FBC719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0CCEEC1E-C5BB-4B99-95CB-4558605A2A20}"/>
              </a:ext>
            </a:extLst>
          </p:cNvPr>
          <p:cNvSpPr>
            <a:spLocks noGrp="1"/>
          </p:cNvSpPr>
          <p:nvPr>
            <p:ph type="dt" sz="half" idx="10"/>
          </p:nvPr>
        </p:nvSpPr>
        <p:spPr/>
        <p:txBody>
          <a:bodyPr/>
          <a:lstStyle/>
          <a:p>
            <a:fld id="{B09144A2-2868-434C-B08A-D3FDF52DD321}" type="datetimeFigureOut">
              <a:rPr lang="ka-GE" smtClean="0"/>
              <a:t>12.12.2020</a:t>
            </a:fld>
            <a:endParaRPr lang="ka-GE"/>
          </a:p>
        </p:txBody>
      </p:sp>
      <p:sp>
        <p:nvSpPr>
          <p:cNvPr id="6" name="Нижний колонтитул 5">
            <a:extLst>
              <a:ext uri="{FF2B5EF4-FFF2-40B4-BE49-F238E27FC236}">
                <a16:creationId xmlns:a16="http://schemas.microsoft.com/office/drawing/2014/main" id="{0BF63488-5E06-4572-A71E-07CDABAAE01E}"/>
              </a:ext>
            </a:extLst>
          </p:cNvPr>
          <p:cNvSpPr>
            <a:spLocks noGrp="1"/>
          </p:cNvSpPr>
          <p:nvPr>
            <p:ph type="ftr" sz="quarter" idx="11"/>
          </p:nvPr>
        </p:nvSpPr>
        <p:spPr/>
        <p:txBody>
          <a:bodyPr/>
          <a:lstStyle/>
          <a:p>
            <a:endParaRPr lang="ka-GE"/>
          </a:p>
        </p:txBody>
      </p:sp>
      <p:sp>
        <p:nvSpPr>
          <p:cNvPr id="7" name="Номер слайда 6">
            <a:extLst>
              <a:ext uri="{FF2B5EF4-FFF2-40B4-BE49-F238E27FC236}">
                <a16:creationId xmlns:a16="http://schemas.microsoft.com/office/drawing/2014/main" id="{AE02EB41-00D6-40FF-BCA0-177214CA4570}"/>
              </a:ext>
            </a:extLst>
          </p:cNvPr>
          <p:cNvSpPr>
            <a:spLocks noGrp="1"/>
          </p:cNvSpPr>
          <p:nvPr>
            <p:ph type="sldNum" sz="quarter" idx="12"/>
          </p:nvPr>
        </p:nvSpPr>
        <p:spPr/>
        <p:txBody>
          <a:bodyPr/>
          <a:lstStyle/>
          <a:p>
            <a:fld id="{718953AB-C4B2-44F2-BEE3-57F861C3919B}" type="slidenum">
              <a:rPr lang="ka-GE" smtClean="0"/>
              <a:t>‹#›</a:t>
            </a:fld>
            <a:endParaRPr lang="ka-GE"/>
          </a:p>
        </p:txBody>
      </p:sp>
    </p:spTree>
    <p:extLst>
      <p:ext uri="{BB962C8B-B14F-4D97-AF65-F5344CB8AC3E}">
        <p14:creationId xmlns:p14="http://schemas.microsoft.com/office/powerpoint/2010/main" val="1484452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D28E0A9-C5B4-4333-B66C-FFAF9054AA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ka-GE"/>
          </a:p>
        </p:txBody>
      </p:sp>
      <p:sp>
        <p:nvSpPr>
          <p:cNvPr id="3" name="Текст 2">
            <a:extLst>
              <a:ext uri="{FF2B5EF4-FFF2-40B4-BE49-F238E27FC236}">
                <a16:creationId xmlns:a16="http://schemas.microsoft.com/office/drawing/2014/main" id="{DAC7C2EB-D9D6-4712-A595-CC4C2F7407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ka-GE"/>
          </a:p>
        </p:txBody>
      </p:sp>
      <p:sp>
        <p:nvSpPr>
          <p:cNvPr id="4" name="Дата 3">
            <a:extLst>
              <a:ext uri="{FF2B5EF4-FFF2-40B4-BE49-F238E27FC236}">
                <a16:creationId xmlns:a16="http://schemas.microsoft.com/office/drawing/2014/main" id="{8897B5F5-E989-47D0-B92C-4FC8583F78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9144A2-2868-434C-B08A-D3FDF52DD321}" type="datetimeFigureOut">
              <a:rPr lang="ka-GE" smtClean="0"/>
              <a:t>12.12.2020</a:t>
            </a:fld>
            <a:endParaRPr lang="ka-GE"/>
          </a:p>
        </p:txBody>
      </p:sp>
      <p:sp>
        <p:nvSpPr>
          <p:cNvPr id="5" name="Нижний колонтитул 4">
            <a:extLst>
              <a:ext uri="{FF2B5EF4-FFF2-40B4-BE49-F238E27FC236}">
                <a16:creationId xmlns:a16="http://schemas.microsoft.com/office/drawing/2014/main" id="{8FCB316E-C3C1-41FF-827A-D63B7DE063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a-GE"/>
          </a:p>
        </p:txBody>
      </p:sp>
      <p:sp>
        <p:nvSpPr>
          <p:cNvPr id="6" name="Номер слайда 5">
            <a:extLst>
              <a:ext uri="{FF2B5EF4-FFF2-40B4-BE49-F238E27FC236}">
                <a16:creationId xmlns:a16="http://schemas.microsoft.com/office/drawing/2014/main" id="{B2FF5BFF-C5A5-4913-A04B-7DB0EAA538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8953AB-C4B2-44F2-BEE3-57F861C3919B}" type="slidenum">
              <a:rPr lang="ka-GE" smtClean="0"/>
              <a:t>‹#›</a:t>
            </a:fld>
            <a:endParaRPr lang="ka-GE"/>
          </a:p>
        </p:txBody>
      </p:sp>
    </p:spTree>
    <p:extLst>
      <p:ext uri="{BB962C8B-B14F-4D97-AF65-F5344CB8AC3E}">
        <p14:creationId xmlns:p14="http://schemas.microsoft.com/office/powerpoint/2010/main" val="66783955"/>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a-G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a:extLst>
              <a:ext uri="{FF2B5EF4-FFF2-40B4-BE49-F238E27FC236}">
                <a16:creationId xmlns:a16="http://schemas.microsoft.com/office/drawing/2014/main" id="{C44F9778-687A-4CD1-B914-6C9333DF12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35432" y="539162"/>
            <a:ext cx="2460568" cy="834907"/>
          </a:xfrm>
          <a:prstGeom prst="rect">
            <a:avLst/>
          </a:prstGeom>
        </p:spPr>
      </p:pic>
      <p:sp>
        <p:nvSpPr>
          <p:cNvPr id="4" name="TextBox 3">
            <a:extLst>
              <a:ext uri="{FF2B5EF4-FFF2-40B4-BE49-F238E27FC236}">
                <a16:creationId xmlns:a16="http://schemas.microsoft.com/office/drawing/2014/main" id="{EEEA76BE-9D50-4A49-BAA6-5438EFA736EE}"/>
              </a:ext>
            </a:extLst>
          </p:cNvPr>
          <p:cNvSpPr txBox="1"/>
          <p:nvPr/>
        </p:nvSpPr>
        <p:spPr>
          <a:xfrm>
            <a:off x="812800" y="1648178"/>
            <a:ext cx="8410221" cy="4316695"/>
          </a:xfrm>
          <a:prstGeom prst="rect">
            <a:avLst/>
          </a:prstGeom>
          <a:noFill/>
        </p:spPr>
        <p:txBody>
          <a:bodyPr wrap="square" rtlCol="0">
            <a:spAutoFit/>
          </a:bodyPr>
          <a:lstStyle/>
          <a:p>
            <a:pPr algn="ctr">
              <a:lnSpc>
                <a:spcPct val="200000"/>
              </a:lnSpc>
            </a:pPr>
            <a:r>
              <a:rPr lang="ka-GE" sz="3600" b="1" dirty="0">
                <a:solidFill>
                  <a:srgbClr val="7030A0"/>
                </a:solidFill>
              </a:rPr>
              <a:t>ბაფის  25 - ე</a:t>
            </a:r>
          </a:p>
          <a:p>
            <a:pPr algn="ctr">
              <a:lnSpc>
                <a:spcPct val="200000"/>
              </a:lnSpc>
            </a:pPr>
            <a:r>
              <a:rPr lang="ka-GE" sz="3600" b="1" dirty="0">
                <a:solidFill>
                  <a:srgbClr val="7030A0"/>
                </a:solidFill>
              </a:rPr>
              <a:t>საერთო    კრება</a:t>
            </a:r>
            <a:endParaRPr lang="ka-GE" sz="2800" b="1" dirty="0">
              <a:solidFill>
                <a:srgbClr val="7030A0"/>
              </a:solidFill>
            </a:endParaRPr>
          </a:p>
          <a:p>
            <a:pPr algn="ctr">
              <a:lnSpc>
                <a:spcPct val="200000"/>
              </a:lnSpc>
            </a:pPr>
            <a:r>
              <a:rPr lang="ka-GE" sz="2800" b="1" dirty="0">
                <a:solidFill>
                  <a:srgbClr val="7030A0"/>
                </a:solidFill>
              </a:rPr>
              <a:t>2018-20</a:t>
            </a:r>
            <a:r>
              <a:rPr lang="en-US" sz="2800" b="1" dirty="0">
                <a:solidFill>
                  <a:srgbClr val="7030A0"/>
                </a:solidFill>
              </a:rPr>
              <a:t>20</a:t>
            </a:r>
            <a:r>
              <a:rPr lang="ka-GE" sz="2800" b="1" dirty="0">
                <a:solidFill>
                  <a:srgbClr val="7030A0"/>
                </a:solidFill>
              </a:rPr>
              <a:t>  წლების საქმიანობის ანგარიში</a:t>
            </a:r>
          </a:p>
          <a:p>
            <a:pPr algn="ctr">
              <a:lnSpc>
                <a:spcPct val="200000"/>
              </a:lnSpc>
            </a:pPr>
            <a:endParaRPr lang="ka-GE" sz="2000" b="1" dirty="0">
              <a:solidFill>
                <a:srgbClr val="7030A0"/>
              </a:solidFill>
            </a:endParaRPr>
          </a:p>
          <a:p>
            <a:pPr algn="ctr">
              <a:lnSpc>
                <a:spcPct val="200000"/>
              </a:lnSpc>
            </a:pPr>
            <a:r>
              <a:rPr lang="ka-GE" sz="2000" b="1" dirty="0">
                <a:solidFill>
                  <a:srgbClr val="7030A0"/>
                </a:solidFill>
              </a:rPr>
              <a:t>თბილისი 2020 წლის 12 დეკემბერი</a:t>
            </a:r>
            <a:endParaRPr lang="ru-RU" sz="2000" b="1" dirty="0">
              <a:solidFill>
                <a:srgbClr val="7030A0"/>
              </a:solidFill>
            </a:endParaRPr>
          </a:p>
        </p:txBody>
      </p:sp>
    </p:spTree>
    <p:extLst>
      <p:ext uri="{BB962C8B-B14F-4D97-AF65-F5344CB8AC3E}">
        <p14:creationId xmlns:p14="http://schemas.microsoft.com/office/powerpoint/2010/main" val="3017908822"/>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E45568E8-F304-49A5-87B1-36AB9331A46E}"/>
              </a:ext>
            </a:extLst>
          </p:cNvPr>
          <p:cNvSpPr txBox="1"/>
          <p:nvPr/>
        </p:nvSpPr>
        <p:spPr>
          <a:xfrm>
            <a:off x="169333" y="332041"/>
            <a:ext cx="11736528" cy="4450001"/>
          </a:xfrm>
          <a:prstGeom prst="rect">
            <a:avLst/>
          </a:prstGeom>
          <a:noFill/>
        </p:spPr>
        <p:txBody>
          <a:bodyPr wrap="square" rtlCol="0">
            <a:spAutoFit/>
          </a:bodyPr>
          <a:lstStyle/>
          <a:p>
            <a:pPr marL="342900" lvl="0" indent="-342900" algn="just">
              <a:lnSpc>
                <a:spcPct val="200000"/>
              </a:lnSpc>
              <a:buFont typeface="Symbol" panose="05050102010706020507" pitchFamily="18" charset="2"/>
              <a:buChar char=""/>
            </a:pPr>
            <a:r>
              <a:rPr lang="ka-GE"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ხარისხის გაუმჯობესების ხელშეწყობის მიზნით ასევე მნიშვნელოვანია პრაქტიკული სწავლებების განხორციელება</a:t>
            </a:r>
            <a:endParaRPr lang="ka-GE"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200000"/>
              </a:lnSpc>
              <a:buFont typeface="Symbol" panose="05050102010706020507" pitchFamily="18" charset="2"/>
              <a:buChar char=""/>
            </a:pPr>
            <a:r>
              <a:rPr lang="ka-GE"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მიმდინარე ეტაპზე დაგეგმილია და უკვე მიმდინარეობს მცირე და საშუალო პრაქტიკის მქონე ფირმებისაათვის, დისტანციური სწავლების 6 სესიისაგან შემდგარი 4 პრაქტიკული კურსი </a:t>
            </a:r>
            <a:r>
              <a:rPr lang="en-US"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HAT-</a:t>
            </a:r>
            <a:r>
              <a:rPr lang="ka-GE"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ის აუდიტის სახელმძღვანელოს გამოყენებასთან დაკავშირებით.</a:t>
            </a:r>
            <a:endParaRPr lang="ka-GE"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200000"/>
              </a:lnSpc>
              <a:spcAft>
                <a:spcPts val="800"/>
              </a:spcAft>
              <a:buFont typeface="Symbol" panose="05050102010706020507" pitchFamily="18" charset="2"/>
              <a:buChar char=""/>
            </a:pPr>
            <a:r>
              <a:rPr lang="ka-GE"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მიუხედავად ზემოთაღნიშნულისა მცირე პრაქტიკის მქონე აუდიტორული ფირმების პრობლემატიკა კვლავ აქტუალური რჩება და ბაფის ინიციატივით ბოლო პერიოდში ინტენსიურად მიმდინარეობს ამ ფირმების წარმომადგენლებთან  ონლაინ შეკრებები და გზების ძიება მათი სამომავლო განვითარებისათვის.</a:t>
            </a:r>
            <a:endParaRPr lang="ka-GE"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3" name="Рисунок 12">
            <a:extLst>
              <a:ext uri="{FF2B5EF4-FFF2-40B4-BE49-F238E27FC236}">
                <a16:creationId xmlns:a16="http://schemas.microsoft.com/office/drawing/2014/main" id="{2ED90D74-0279-4533-8743-3FDB5FEC0AE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6849" y="6361925"/>
            <a:ext cx="1349728" cy="360231"/>
          </a:xfrm>
          <a:prstGeom prst="rect">
            <a:avLst/>
          </a:prstGeom>
        </p:spPr>
      </p:pic>
      <p:cxnSp>
        <p:nvCxnSpPr>
          <p:cNvPr id="14" name="Прямая соединительная линия 13">
            <a:extLst>
              <a:ext uri="{FF2B5EF4-FFF2-40B4-BE49-F238E27FC236}">
                <a16:creationId xmlns:a16="http://schemas.microsoft.com/office/drawing/2014/main" id="{2E3EF7B9-F706-4E7F-94D6-0F3E1B4D759B}"/>
              </a:ext>
            </a:extLst>
          </p:cNvPr>
          <p:cNvCxnSpPr/>
          <p:nvPr/>
        </p:nvCxnSpPr>
        <p:spPr>
          <a:xfrm>
            <a:off x="169333" y="6283231"/>
            <a:ext cx="1173652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A588C56B-2B33-4192-B337-7AE538C99F69}"/>
              </a:ext>
            </a:extLst>
          </p:cNvPr>
          <p:cNvSpPr txBox="1"/>
          <p:nvPr/>
        </p:nvSpPr>
        <p:spPr>
          <a:xfrm>
            <a:off x="1603018" y="6384827"/>
            <a:ext cx="2167471" cy="338554"/>
          </a:xfrm>
          <a:prstGeom prst="rect">
            <a:avLst/>
          </a:prstGeom>
          <a:noFill/>
        </p:spPr>
        <p:txBody>
          <a:bodyPr wrap="square" rtlCol="0">
            <a:spAutoFit/>
          </a:bodyPr>
          <a:lstStyle/>
          <a:p>
            <a:pPr algn="ctr"/>
            <a:r>
              <a:rPr lang="ka-GE" sz="800" b="1">
                <a:solidFill>
                  <a:srgbClr val="7030A0"/>
                </a:solidFill>
              </a:rPr>
              <a:t>საქართველოს პროფესიონალ ბუღალტერთა და აუდიტორთა ფედერაცია</a:t>
            </a:r>
            <a:endParaRPr lang="ru-RU" sz="800" b="1" dirty="0">
              <a:solidFill>
                <a:srgbClr val="7030A0"/>
              </a:solidFill>
            </a:endParaRPr>
          </a:p>
        </p:txBody>
      </p:sp>
      <p:sp>
        <p:nvSpPr>
          <p:cNvPr id="16" name="TextBox 15">
            <a:extLst>
              <a:ext uri="{FF2B5EF4-FFF2-40B4-BE49-F238E27FC236}">
                <a16:creationId xmlns:a16="http://schemas.microsoft.com/office/drawing/2014/main" id="{74C1E4B6-BA69-479B-BD7D-B86B2FE04AE2}"/>
              </a:ext>
            </a:extLst>
          </p:cNvPr>
          <p:cNvSpPr txBox="1"/>
          <p:nvPr/>
        </p:nvSpPr>
        <p:spPr>
          <a:xfrm>
            <a:off x="10799547" y="6448907"/>
            <a:ext cx="1106314" cy="253916"/>
          </a:xfrm>
          <a:prstGeom prst="rect">
            <a:avLst/>
          </a:prstGeom>
          <a:noFill/>
        </p:spPr>
        <p:txBody>
          <a:bodyPr wrap="square" rtlCol="0">
            <a:spAutoFit/>
          </a:bodyPr>
          <a:lstStyle/>
          <a:p>
            <a:pPr algn="ctr"/>
            <a:r>
              <a:rPr lang="ka-GE" sz="1050" b="1" dirty="0">
                <a:solidFill>
                  <a:srgbClr val="7030A0"/>
                </a:solidFill>
              </a:rPr>
              <a:t>10</a:t>
            </a:r>
            <a:r>
              <a:rPr lang="fi-FI" sz="1050" b="1" dirty="0">
                <a:solidFill>
                  <a:srgbClr val="7030A0"/>
                </a:solidFill>
              </a:rPr>
              <a:t>. </a:t>
            </a:r>
            <a:r>
              <a:rPr lang="ka-GE" sz="1050" b="1" dirty="0">
                <a:solidFill>
                  <a:srgbClr val="7030A0"/>
                </a:solidFill>
              </a:rPr>
              <a:t>სლაიდი</a:t>
            </a:r>
            <a:endParaRPr lang="ru-RU" sz="1050" b="1" dirty="0">
              <a:solidFill>
                <a:srgbClr val="7030A0"/>
              </a:solidFill>
            </a:endParaRPr>
          </a:p>
        </p:txBody>
      </p:sp>
    </p:spTree>
    <p:extLst>
      <p:ext uri="{BB962C8B-B14F-4D97-AF65-F5344CB8AC3E}">
        <p14:creationId xmlns:p14="http://schemas.microsoft.com/office/powerpoint/2010/main" val="3741338224"/>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1CC569C7-A21F-4D49-9DA1-FC634E6671A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6849" y="6361925"/>
            <a:ext cx="1349728" cy="360231"/>
          </a:xfrm>
          <a:prstGeom prst="rect">
            <a:avLst/>
          </a:prstGeom>
        </p:spPr>
      </p:pic>
      <p:cxnSp>
        <p:nvCxnSpPr>
          <p:cNvPr id="6" name="Прямая соединительная линия 5">
            <a:extLst>
              <a:ext uri="{FF2B5EF4-FFF2-40B4-BE49-F238E27FC236}">
                <a16:creationId xmlns:a16="http://schemas.microsoft.com/office/drawing/2014/main" id="{D5380E6C-AF7B-435F-9D49-A1357E1D13B0}"/>
              </a:ext>
            </a:extLst>
          </p:cNvPr>
          <p:cNvCxnSpPr/>
          <p:nvPr/>
        </p:nvCxnSpPr>
        <p:spPr>
          <a:xfrm>
            <a:off x="169333" y="6283231"/>
            <a:ext cx="1173652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63CE3694-E9E9-47CC-AA9A-68446B1E3AAC}"/>
              </a:ext>
            </a:extLst>
          </p:cNvPr>
          <p:cNvSpPr txBox="1"/>
          <p:nvPr/>
        </p:nvSpPr>
        <p:spPr>
          <a:xfrm>
            <a:off x="1603018" y="6384827"/>
            <a:ext cx="2167471" cy="338554"/>
          </a:xfrm>
          <a:prstGeom prst="rect">
            <a:avLst/>
          </a:prstGeom>
          <a:noFill/>
        </p:spPr>
        <p:txBody>
          <a:bodyPr wrap="square" rtlCol="0">
            <a:spAutoFit/>
          </a:bodyPr>
          <a:lstStyle/>
          <a:p>
            <a:pPr algn="ctr"/>
            <a:r>
              <a:rPr lang="ka-GE" sz="800" b="1">
                <a:solidFill>
                  <a:srgbClr val="7030A0"/>
                </a:solidFill>
              </a:rPr>
              <a:t>საქართველოს პროფესიონალ ბუღალტერთა და აუდიტორთა ფედერაცია</a:t>
            </a:r>
            <a:endParaRPr lang="ru-RU" sz="800" b="1" dirty="0">
              <a:solidFill>
                <a:srgbClr val="7030A0"/>
              </a:solidFill>
            </a:endParaRPr>
          </a:p>
        </p:txBody>
      </p:sp>
      <p:sp>
        <p:nvSpPr>
          <p:cNvPr id="9" name="TextBox 8">
            <a:extLst>
              <a:ext uri="{FF2B5EF4-FFF2-40B4-BE49-F238E27FC236}">
                <a16:creationId xmlns:a16="http://schemas.microsoft.com/office/drawing/2014/main" id="{71FB56B7-DF61-40F2-89B5-9D438CCDD298}"/>
              </a:ext>
            </a:extLst>
          </p:cNvPr>
          <p:cNvSpPr txBox="1"/>
          <p:nvPr/>
        </p:nvSpPr>
        <p:spPr>
          <a:xfrm>
            <a:off x="10799547" y="6448907"/>
            <a:ext cx="1106314" cy="253916"/>
          </a:xfrm>
          <a:prstGeom prst="rect">
            <a:avLst/>
          </a:prstGeom>
          <a:noFill/>
        </p:spPr>
        <p:txBody>
          <a:bodyPr wrap="square" rtlCol="0">
            <a:spAutoFit/>
          </a:bodyPr>
          <a:lstStyle/>
          <a:p>
            <a:pPr algn="ctr"/>
            <a:r>
              <a:rPr lang="ka-GE" sz="1050" b="1" dirty="0">
                <a:solidFill>
                  <a:srgbClr val="7030A0"/>
                </a:solidFill>
              </a:rPr>
              <a:t>11</a:t>
            </a:r>
            <a:r>
              <a:rPr lang="fi-FI" sz="1050" b="1" dirty="0">
                <a:solidFill>
                  <a:srgbClr val="7030A0"/>
                </a:solidFill>
              </a:rPr>
              <a:t>. </a:t>
            </a:r>
            <a:r>
              <a:rPr lang="ka-GE" sz="1050" b="1" dirty="0">
                <a:solidFill>
                  <a:srgbClr val="7030A0"/>
                </a:solidFill>
              </a:rPr>
              <a:t>სლაიდი</a:t>
            </a:r>
            <a:endParaRPr lang="ru-RU" sz="1050" b="1" dirty="0">
              <a:solidFill>
                <a:srgbClr val="7030A0"/>
              </a:solidFill>
            </a:endParaRPr>
          </a:p>
        </p:txBody>
      </p:sp>
      <p:sp>
        <p:nvSpPr>
          <p:cNvPr id="10" name="TextBox 9">
            <a:extLst>
              <a:ext uri="{FF2B5EF4-FFF2-40B4-BE49-F238E27FC236}">
                <a16:creationId xmlns:a16="http://schemas.microsoft.com/office/drawing/2014/main" id="{F7BC4927-DB4F-44EE-89A1-D5DB6589A079}"/>
              </a:ext>
            </a:extLst>
          </p:cNvPr>
          <p:cNvSpPr txBox="1"/>
          <p:nvPr/>
        </p:nvSpPr>
        <p:spPr>
          <a:xfrm>
            <a:off x="0" y="0"/>
            <a:ext cx="12191998" cy="461665"/>
          </a:xfrm>
          <a:prstGeom prst="rect">
            <a:avLst/>
          </a:prstGeom>
          <a:solidFill>
            <a:schemeClr val="accent4">
              <a:lumMod val="20000"/>
              <a:lumOff val="80000"/>
            </a:schemeClr>
          </a:solidFill>
        </p:spPr>
        <p:txBody>
          <a:bodyPr wrap="square" rtlCol="0">
            <a:spAutoFit/>
          </a:bodyPr>
          <a:lstStyle/>
          <a:p>
            <a:pPr algn="ctr"/>
            <a:r>
              <a:rPr lang="ka-GE" sz="2400" b="1" dirty="0">
                <a:solidFill>
                  <a:srgbClr val="FF0000"/>
                </a:solidFill>
              </a:rPr>
              <a:t>ეთიკა და დისციპლინარული მოკვლევა </a:t>
            </a:r>
          </a:p>
        </p:txBody>
      </p:sp>
      <p:sp>
        <p:nvSpPr>
          <p:cNvPr id="11" name="TextBox 10">
            <a:extLst>
              <a:ext uri="{FF2B5EF4-FFF2-40B4-BE49-F238E27FC236}">
                <a16:creationId xmlns:a16="http://schemas.microsoft.com/office/drawing/2014/main" id="{24FD69DD-174D-40BA-8B80-2CC684C686AD}"/>
              </a:ext>
            </a:extLst>
          </p:cNvPr>
          <p:cNvSpPr txBox="1"/>
          <p:nvPr/>
        </p:nvSpPr>
        <p:spPr>
          <a:xfrm>
            <a:off x="169334" y="1250763"/>
            <a:ext cx="11248309" cy="4204356"/>
          </a:xfrm>
          <a:prstGeom prst="rect">
            <a:avLst/>
          </a:prstGeom>
          <a:noFill/>
        </p:spPr>
        <p:txBody>
          <a:bodyPr wrap="square" rtlCol="0">
            <a:spAutoFit/>
          </a:bodyPr>
          <a:lstStyle/>
          <a:p>
            <a:pPr marL="342900" indent="-342900" algn="just">
              <a:lnSpc>
                <a:spcPct val="150000"/>
              </a:lnSpc>
              <a:buFont typeface="Wingdings" panose="05000000000000000000" pitchFamily="2" charset="2"/>
              <a:buChar char="q"/>
            </a:pPr>
            <a:r>
              <a:rPr lang="ru-RU" sz="2000" b="1" dirty="0">
                <a:solidFill>
                  <a:srgbClr val="7030A0"/>
                </a:solidFill>
              </a:rPr>
              <a:t>კ</a:t>
            </a:r>
            <a:r>
              <a:rPr lang="ka-GE" sz="2000" b="1" dirty="0">
                <a:solidFill>
                  <a:srgbClr val="7030A0"/>
                </a:solidFill>
              </a:rPr>
              <a:t>ომიტეტის ძირითადი სახელმძღვანელო დებულებაა - ,,ბაფის წევრების მიერ პროფესიონალი ბუღალტრების ეთიკის კოდექსისა და ხარისხის კონტროლის სისტემის მიმართ დადგენილი მოთხოვნების დარღვევის გამოვლენისა და დისციპლინარული პასუხისმგებლობის დაკისრების წესი“.</a:t>
            </a:r>
          </a:p>
          <a:p>
            <a:pPr marL="342900" indent="-342900" algn="just">
              <a:lnSpc>
                <a:spcPct val="150000"/>
              </a:lnSpc>
              <a:buFont typeface="Arial" panose="020B0604020202020204" pitchFamily="34" charset="0"/>
              <a:buChar char="•"/>
            </a:pPr>
            <a:r>
              <a:rPr lang="ka-GE" sz="2000" b="1" dirty="0">
                <a:solidFill>
                  <a:srgbClr val="7030A0"/>
                </a:solidFill>
              </a:rPr>
              <a:t>მიმდინარე წელს კომიტეტმა დამტკიცდა ბაფის წევრის შეუსაბამო ქცევის ფაქტის განმხილველი კომისიის პოტენციური წევრების შემადგენლობა.</a:t>
            </a:r>
          </a:p>
          <a:p>
            <a:pPr marL="342900" indent="-342900" algn="just">
              <a:lnSpc>
                <a:spcPct val="150000"/>
              </a:lnSpc>
              <a:buFont typeface="Arial" panose="020B0604020202020204" pitchFamily="34" charset="0"/>
              <a:buChar char="•"/>
            </a:pPr>
            <a:r>
              <a:rPr lang="ka-GE" sz="2000" b="1" dirty="0">
                <a:solidFill>
                  <a:srgbClr val="7030A0"/>
                </a:solidFill>
              </a:rPr>
              <a:t>დამტკიცდა დისციპლინარული მოკვლევისა და ეთიკის კომიტეტის საბჭოს შემადგენლობა.</a:t>
            </a:r>
          </a:p>
          <a:p>
            <a:pPr marL="342900" indent="-342900" algn="just">
              <a:lnSpc>
                <a:spcPct val="150000"/>
              </a:lnSpc>
              <a:buFont typeface="Arial" panose="020B0604020202020204" pitchFamily="34" charset="0"/>
              <a:buChar char="•"/>
            </a:pPr>
            <a:r>
              <a:rPr lang="ka-GE" sz="2000" b="1" dirty="0">
                <a:solidFill>
                  <a:srgbClr val="7030A0"/>
                </a:solidFill>
              </a:rPr>
              <a:t>ჩატარდა სემინარი დისციპლინარული მოკვლევის პროცედურებში გამოცდილების გაზიარების მიზნით.	</a:t>
            </a:r>
          </a:p>
        </p:txBody>
      </p:sp>
    </p:spTree>
    <p:extLst>
      <p:ext uri="{BB962C8B-B14F-4D97-AF65-F5344CB8AC3E}">
        <p14:creationId xmlns:p14="http://schemas.microsoft.com/office/powerpoint/2010/main" val="1075652096"/>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1CC569C7-A21F-4D49-9DA1-FC634E6671A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6849" y="6361925"/>
            <a:ext cx="1349728" cy="360231"/>
          </a:xfrm>
          <a:prstGeom prst="rect">
            <a:avLst/>
          </a:prstGeom>
        </p:spPr>
      </p:pic>
      <p:cxnSp>
        <p:nvCxnSpPr>
          <p:cNvPr id="6" name="Прямая соединительная линия 5">
            <a:extLst>
              <a:ext uri="{FF2B5EF4-FFF2-40B4-BE49-F238E27FC236}">
                <a16:creationId xmlns:a16="http://schemas.microsoft.com/office/drawing/2014/main" id="{D5380E6C-AF7B-435F-9D49-A1357E1D13B0}"/>
              </a:ext>
            </a:extLst>
          </p:cNvPr>
          <p:cNvCxnSpPr/>
          <p:nvPr/>
        </p:nvCxnSpPr>
        <p:spPr>
          <a:xfrm>
            <a:off x="169333" y="6283231"/>
            <a:ext cx="1173652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63CE3694-E9E9-47CC-AA9A-68446B1E3AAC}"/>
              </a:ext>
            </a:extLst>
          </p:cNvPr>
          <p:cNvSpPr txBox="1"/>
          <p:nvPr/>
        </p:nvSpPr>
        <p:spPr>
          <a:xfrm>
            <a:off x="1603018" y="6384827"/>
            <a:ext cx="2167471" cy="338554"/>
          </a:xfrm>
          <a:prstGeom prst="rect">
            <a:avLst/>
          </a:prstGeom>
          <a:noFill/>
        </p:spPr>
        <p:txBody>
          <a:bodyPr wrap="square" rtlCol="0">
            <a:spAutoFit/>
          </a:bodyPr>
          <a:lstStyle/>
          <a:p>
            <a:pPr algn="ctr"/>
            <a:r>
              <a:rPr lang="ka-GE" sz="800" b="1">
                <a:solidFill>
                  <a:srgbClr val="7030A0"/>
                </a:solidFill>
              </a:rPr>
              <a:t>საქართველოს პროფესიონალ ბუღალტერთა და აუდიტორთა ფედერაცია</a:t>
            </a:r>
            <a:endParaRPr lang="ru-RU" sz="800" b="1" dirty="0">
              <a:solidFill>
                <a:srgbClr val="7030A0"/>
              </a:solidFill>
            </a:endParaRPr>
          </a:p>
        </p:txBody>
      </p:sp>
      <p:sp>
        <p:nvSpPr>
          <p:cNvPr id="9" name="TextBox 8">
            <a:extLst>
              <a:ext uri="{FF2B5EF4-FFF2-40B4-BE49-F238E27FC236}">
                <a16:creationId xmlns:a16="http://schemas.microsoft.com/office/drawing/2014/main" id="{71FB56B7-DF61-40F2-89B5-9D438CCDD298}"/>
              </a:ext>
            </a:extLst>
          </p:cNvPr>
          <p:cNvSpPr txBox="1"/>
          <p:nvPr/>
        </p:nvSpPr>
        <p:spPr>
          <a:xfrm>
            <a:off x="10799547" y="6448907"/>
            <a:ext cx="1106314" cy="253916"/>
          </a:xfrm>
          <a:prstGeom prst="rect">
            <a:avLst/>
          </a:prstGeom>
          <a:noFill/>
        </p:spPr>
        <p:txBody>
          <a:bodyPr wrap="square" rtlCol="0">
            <a:spAutoFit/>
          </a:bodyPr>
          <a:lstStyle/>
          <a:p>
            <a:pPr algn="ctr"/>
            <a:r>
              <a:rPr lang="ka-GE" sz="1050" b="1" dirty="0">
                <a:solidFill>
                  <a:srgbClr val="7030A0"/>
                </a:solidFill>
              </a:rPr>
              <a:t>12</a:t>
            </a:r>
            <a:r>
              <a:rPr lang="fi-FI" sz="1050" b="1" dirty="0">
                <a:solidFill>
                  <a:srgbClr val="7030A0"/>
                </a:solidFill>
              </a:rPr>
              <a:t>. </a:t>
            </a:r>
            <a:r>
              <a:rPr lang="ka-GE" sz="1050" b="1" dirty="0">
                <a:solidFill>
                  <a:srgbClr val="7030A0"/>
                </a:solidFill>
              </a:rPr>
              <a:t>სლაიდი</a:t>
            </a:r>
            <a:endParaRPr lang="ru-RU" sz="1050" b="1" dirty="0">
              <a:solidFill>
                <a:srgbClr val="7030A0"/>
              </a:solidFill>
            </a:endParaRPr>
          </a:p>
        </p:txBody>
      </p:sp>
      <p:sp>
        <p:nvSpPr>
          <p:cNvPr id="11" name="TextBox 10">
            <a:extLst>
              <a:ext uri="{FF2B5EF4-FFF2-40B4-BE49-F238E27FC236}">
                <a16:creationId xmlns:a16="http://schemas.microsoft.com/office/drawing/2014/main" id="{24FD69DD-174D-40BA-8B80-2CC684C686AD}"/>
              </a:ext>
            </a:extLst>
          </p:cNvPr>
          <p:cNvSpPr txBox="1"/>
          <p:nvPr/>
        </p:nvSpPr>
        <p:spPr>
          <a:xfrm>
            <a:off x="169334" y="549723"/>
            <a:ext cx="11248309" cy="1896032"/>
          </a:xfrm>
          <a:prstGeom prst="rect">
            <a:avLst/>
          </a:prstGeom>
          <a:noFill/>
        </p:spPr>
        <p:txBody>
          <a:bodyPr wrap="square" rtlCol="0">
            <a:spAutoFit/>
          </a:bodyPr>
          <a:lstStyle/>
          <a:p>
            <a:pPr marL="342900" indent="-342900" algn="just">
              <a:lnSpc>
                <a:spcPct val="150000"/>
              </a:lnSpc>
              <a:buFont typeface="Arial" panose="020B0604020202020204" pitchFamily="34" charset="0"/>
              <a:buChar char="•"/>
            </a:pPr>
            <a:r>
              <a:rPr lang="ka-GE" sz="2000" b="1" dirty="0">
                <a:solidFill>
                  <a:srgbClr val="7030A0"/>
                </a:solidFill>
              </a:rPr>
              <a:t>პროფესიონალი ბუღალტრების მიერ ეთიკის კოდექსისა და ხარისხის კონტროლის სისტემის მიმართ დადგენილი მოთახოვნების დარღვევის ფაქტებზე შემოვიდა 4 ინფორმაცია რომელთაგან ერთ პირზე დაინიშნა დისციპლინარული მოკვლევა და ჩატარდა შესაბამისი პროცედურები.</a:t>
            </a:r>
            <a:endParaRPr lang="ka-GE" sz="2000" b="1" dirty="0">
              <a:solidFill>
                <a:srgbClr val="FF0000"/>
              </a:solidFill>
            </a:endParaRPr>
          </a:p>
        </p:txBody>
      </p:sp>
    </p:spTree>
    <p:extLst>
      <p:ext uri="{BB962C8B-B14F-4D97-AF65-F5344CB8AC3E}">
        <p14:creationId xmlns:p14="http://schemas.microsoft.com/office/powerpoint/2010/main" val="595092664"/>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1CC569C7-A21F-4D49-9DA1-FC634E6671A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6849" y="6361925"/>
            <a:ext cx="1349728" cy="360231"/>
          </a:xfrm>
          <a:prstGeom prst="rect">
            <a:avLst/>
          </a:prstGeom>
        </p:spPr>
      </p:pic>
      <p:cxnSp>
        <p:nvCxnSpPr>
          <p:cNvPr id="6" name="Прямая соединительная линия 5">
            <a:extLst>
              <a:ext uri="{FF2B5EF4-FFF2-40B4-BE49-F238E27FC236}">
                <a16:creationId xmlns:a16="http://schemas.microsoft.com/office/drawing/2014/main" id="{D5380E6C-AF7B-435F-9D49-A1357E1D13B0}"/>
              </a:ext>
            </a:extLst>
          </p:cNvPr>
          <p:cNvCxnSpPr/>
          <p:nvPr/>
        </p:nvCxnSpPr>
        <p:spPr>
          <a:xfrm>
            <a:off x="169333" y="6283231"/>
            <a:ext cx="1173652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63CE3694-E9E9-47CC-AA9A-68446B1E3AAC}"/>
              </a:ext>
            </a:extLst>
          </p:cNvPr>
          <p:cNvSpPr txBox="1"/>
          <p:nvPr/>
        </p:nvSpPr>
        <p:spPr>
          <a:xfrm>
            <a:off x="1603018" y="6384827"/>
            <a:ext cx="2167471" cy="338554"/>
          </a:xfrm>
          <a:prstGeom prst="rect">
            <a:avLst/>
          </a:prstGeom>
          <a:noFill/>
        </p:spPr>
        <p:txBody>
          <a:bodyPr wrap="square" rtlCol="0">
            <a:spAutoFit/>
          </a:bodyPr>
          <a:lstStyle/>
          <a:p>
            <a:pPr algn="ctr"/>
            <a:r>
              <a:rPr lang="ka-GE" sz="800" b="1">
                <a:solidFill>
                  <a:srgbClr val="7030A0"/>
                </a:solidFill>
              </a:rPr>
              <a:t>საქართველოს პროფესიონალ ბუღალტერთა და აუდიტორთა ფედერაცია</a:t>
            </a:r>
            <a:endParaRPr lang="ru-RU" sz="800" b="1" dirty="0">
              <a:solidFill>
                <a:srgbClr val="7030A0"/>
              </a:solidFill>
            </a:endParaRPr>
          </a:p>
        </p:txBody>
      </p:sp>
      <p:sp>
        <p:nvSpPr>
          <p:cNvPr id="9" name="TextBox 8">
            <a:extLst>
              <a:ext uri="{FF2B5EF4-FFF2-40B4-BE49-F238E27FC236}">
                <a16:creationId xmlns:a16="http://schemas.microsoft.com/office/drawing/2014/main" id="{71FB56B7-DF61-40F2-89B5-9D438CCDD298}"/>
              </a:ext>
            </a:extLst>
          </p:cNvPr>
          <p:cNvSpPr txBox="1"/>
          <p:nvPr/>
        </p:nvSpPr>
        <p:spPr>
          <a:xfrm>
            <a:off x="10799547" y="6448907"/>
            <a:ext cx="1106314" cy="253916"/>
          </a:xfrm>
          <a:prstGeom prst="rect">
            <a:avLst/>
          </a:prstGeom>
          <a:noFill/>
        </p:spPr>
        <p:txBody>
          <a:bodyPr wrap="square" rtlCol="0">
            <a:spAutoFit/>
          </a:bodyPr>
          <a:lstStyle/>
          <a:p>
            <a:pPr algn="ctr"/>
            <a:r>
              <a:rPr lang="ka-GE" sz="1050" b="1" dirty="0">
                <a:solidFill>
                  <a:srgbClr val="7030A0"/>
                </a:solidFill>
              </a:rPr>
              <a:t>13</a:t>
            </a:r>
            <a:r>
              <a:rPr lang="fi-FI" sz="1050" b="1" dirty="0">
                <a:solidFill>
                  <a:srgbClr val="7030A0"/>
                </a:solidFill>
              </a:rPr>
              <a:t>. </a:t>
            </a:r>
            <a:r>
              <a:rPr lang="ka-GE" sz="1050" b="1" dirty="0">
                <a:solidFill>
                  <a:srgbClr val="7030A0"/>
                </a:solidFill>
              </a:rPr>
              <a:t>სლაიდი</a:t>
            </a:r>
            <a:endParaRPr lang="ru-RU" sz="1050" b="1" dirty="0">
              <a:solidFill>
                <a:srgbClr val="7030A0"/>
              </a:solidFill>
            </a:endParaRPr>
          </a:p>
        </p:txBody>
      </p:sp>
      <p:sp>
        <p:nvSpPr>
          <p:cNvPr id="11" name="TextBox 10">
            <a:extLst>
              <a:ext uri="{FF2B5EF4-FFF2-40B4-BE49-F238E27FC236}">
                <a16:creationId xmlns:a16="http://schemas.microsoft.com/office/drawing/2014/main" id="{24FD69DD-174D-40BA-8B80-2CC684C686AD}"/>
              </a:ext>
            </a:extLst>
          </p:cNvPr>
          <p:cNvSpPr txBox="1"/>
          <p:nvPr/>
        </p:nvSpPr>
        <p:spPr>
          <a:xfrm>
            <a:off x="169333" y="754617"/>
            <a:ext cx="11248309" cy="5260479"/>
          </a:xfrm>
          <a:prstGeom prst="rect">
            <a:avLst/>
          </a:prstGeom>
          <a:noFill/>
        </p:spPr>
        <p:txBody>
          <a:bodyPr wrap="square" rtlCol="0">
            <a:spAutoFit/>
          </a:bodyPr>
          <a:lstStyle/>
          <a:p>
            <a:pPr algn="just">
              <a:lnSpc>
                <a:spcPct val="200000"/>
              </a:lnSpc>
              <a:spcAft>
                <a:spcPts val="1000"/>
              </a:spcAft>
            </a:pPr>
            <a:r>
              <a:rPr lang="ka-GE" sz="1800" b="1" dirty="0">
                <a:solidFill>
                  <a:srgbClr val="7030A0"/>
                </a:solidFill>
                <a:effectLst/>
                <a:latin typeface="Sylfaen" panose="010A0502050306030303" pitchFamily="18" charset="0"/>
                <a:ea typeface="Times New Roman" panose="02020603050405020304" pitchFamily="18" charset="0"/>
                <a:cs typeface="Sylfaen" panose="010A0502050306030303" pitchFamily="18" charset="0"/>
              </a:rPr>
              <a:t>საანგარიშგებო პერიოდისათვის დაგეგმილი ეკონომიკური და ფინანსური საქმიანობა, მოცემულია 2020 წლის ბიუჯეტში. ასევე გამოცემულია 2019 წლის ფინანსური ანგარიშგება,  დამოუკიდებელი აუდიტორის დასკვნასთან ერთად,. </a:t>
            </a:r>
          </a:p>
          <a:p>
            <a:pPr algn="just">
              <a:lnSpc>
                <a:spcPct val="200000"/>
              </a:lnSpc>
              <a:spcAft>
                <a:spcPts val="1000"/>
              </a:spcAft>
            </a:pPr>
            <a:r>
              <a:rPr lang="ka-GE" b="1" dirty="0">
                <a:solidFill>
                  <a:srgbClr val="7030A0"/>
                </a:solidFill>
                <a:latin typeface="Sylfaen" panose="010A0502050306030303" pitchFamily="18" charset="0"/>
                <a:ea typeface="Times New Roman" panose="02020603050405020304" pitchFamily="18" charset="0"/>
                <a:cs typeface="Sylfaen" panose="010A0502050306030303" pitchFamily="18" charset="0"/>
              </a:rPr>
              <a:t>ეს მასალები </a:t>
            </a:r>
            <a:r>
              <a:rPr lang="ka-GE" sz="1800" b="1" dirty="0">
                <a:solidFill>
                  <a:srgbClr val="7030A0"/>
                </a:solidFill>
                <a:effectLst/>
                <a:latin typeface="Sylfaen" panose="010A0502050306030303" pitchFamily="18" charset="0"/>
                <a:ea typeface="Times New Roman" panose="02020603050405020304" pitchFamily="18" charset="0"/>
                <a:cs typeface="Sylfaen" panose="010A0502050306030303" pitchFamily="18" charset="0"/>
              </a:rPr>
              <a:t>გამოქვეყნებულია და მისი გაცნობა შესაძლებელია  ვებგვერდზე: baf.ge – „ საქმიანობის ანგარიშები“.</a:t>
            </a:r>
          </a:p>
          <a:p>
            <a:pPr algn="just">
              <a:lnSpc>
                <a:spcPct val="200000"/>
              </a:lnSpc>
              <a:spcAft>
                <a:spcPts val="1000"/>
              </a:spcAft>
            </a:pPr>
            <a:r>
              <a:rPr lang="ka-GE" sz="1800" b="1" dirty="0">
                <a:solidFill>
                  <a:srgbClr val="7030A0"/>
                </a:solidFill>
                <a:effectLst/>
                <a:latin typeface="Sylfaen" panose="010A0502050306030303" pitchFamily="18" charset="0"/>
                <a:ea typeface="Times New Roman" panose="02020603050405020304" pitchFamily="18" charset="0"/>
                <a:cs typeface="Sylfaen" panose="010A0502050306030303" pitchFamily="18" charset="0"/>
              </a:rPr>
              <a:t>ინფორმაციის საჯაროობიდან გამომდინარე, წარმოდგენილ საქმიანობის ანგარიშში, ბიუჯეტის შესრულებისა და ფინანსური საქმიანობის დეტალებს არ მიმოვიხილავთ. მოკლედ აღვნიშნავთ, რომ აღმასრულებელი სტრუქტურის მიერ საანგარიშგებო წელს განხორციელებული საქმიანობა თანხვედრაშია ბიუჯეტით დაგეგმილთან.    </a:t>
            </a:r>
            <a:endParaRPr lang="ka-GE" sz="18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D8ECCC4D-386C-4DC1-811E-1CA1EC9E402D}"/>
              </a:ext>
            </a:extLst>
          </p:cNvPr>
          <p:cNvSpPr txBox="1"/>
          <p:nvPr/>
        </p:nvSpPr>
        <p:spPr>
          <a:xfrm>
            <a:off x="0" y="0"/>
            <a:ext cx="12191998" cy="461665"/>
          </a:xfrm>
          <a:prstGeom prst="rect">
            <a:avLst/>
          </a:prstGeom>
          <a:solidFill>
            <a:schemeClr val="accent4">
              <a:lumMod val="20000"/>
              <a:lumOff val="80000"/>
            </a:schemeClr>
          </a:solidFill>
        </p:spPr>
        <p:txBody>
          <a:bodyPr wrap="square" rtlCol="0">
            <a:spAutoFit/>
          </a:bodyPr>
          <a:lstStyle/>
          <a:p>
            <a:pPr algn="ctr">
              <a:spcAft>
                <a:spcPts val="1000"/>
              </a:spcAft>
            </a:pPr>
            <a:r>
              <a:rPr lang="ka-GE" sz="2400" b="1" dirty="0">
                <a:solidFill>
                  <a:srgbClr val="FF0000"/>
                </a:solidFill>
                <a:effectLst/>
                <a:latin typeface="Sylfaen" panose="010A0502050306030303" pitchFamily="18" charset="0"/>
                <a:ea typeface="Calibri" panose="020F0502020204030204" pitchFamily="34" charset="0"/>
                <a:cs typeface="Sylfaen" panose="010A0502050306030303" pitchFamily="18" charset="0"/>
              </a:rPr>
              <a:t>ბაფის ფინანსური</a:t>
            </a:r>
            <a:r>
              <a:rPr lang="ka-GE" sz="2400" b="1" dirty="0">
                <a:solidFill>
                  <a:srgbClr val="FF0000"/>
                </a:solidFill>
                <a:effectLst/>
                <a:latin typeface="Sylfaen" panose="010A0502050306030303" pitchFamily="18" charset="0"/>
                <a:ea typeface="Calibri" panose="020F0502020204030204" pitchFamily="34" charset="0"/>
                <a:cs typeface="Times New Roman" panose="02020603050405020304" pitchFamily="18" charset="0"/>
              </a:rPr>
              <a:t> შედეგები და ფუნქციონირებადობა</a:t>
            </a:r>
            <a:endParaRPr lang="ka-GE"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747433"/>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1CC569C7-A21F-4D49-9DA1-FC634E6671A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6849" y="6361925"/>
            <a:ext cx="1349728" cy="360231"/>
          </a:xfrm>
          <a:prstGeom prst="rect">
            <a:avLst/>
          </a:prstGeom>
        </p:spPr>
      </p:pic>
      <p:cxnSp>
        <p:nvCxnSpPr>
          <p:cNvPr id="6" name="Прямая соединительная линия 5">
            <a:extLst>
              <a:ext uri="{FF2B5EF4-FFF2-40B4-BE49-F238E27FC236}">
                <a16:creationId xmlns:a16="http://schemas.microsoft.com/office/drawing/2014/main" id="{D5380E6C-AF7B-435F-9D49-A1357E1D13B0}"/>
              </a:ext>
            </a:extLst>
          </p:cNvPr>
          <p:cNvCxnSpPr/>
          <p:nvPr/>
        </p:nvCxnSpPr>
        <p:spPr>
          <a:xfrm>
            <a:off x="169333" y="6283231"/>
            <a:ext cx="1173652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63CE3694-E9E9-47CC-AA9A-68446B1E3AAC}"/>
              </a:ext>
            </a:extLst>
          </p:cNvPr>
          <p:cNvSpPr txBox="1"/>
          <p:nvPr/>
        </p:nvSpPr>
        <p:spPr>
          <a:xfrm>
            <a:off x="1603018" y="6384827"/>
            <a:ext cx="2167471" cy="338554"/>
          </a:xfrm>
          <a:prstGeom prst="rect">
            <a:avLst/>
          </a:prstGeom>
          <a:noFill/>
        </p:spPr>
        <p:txBody>
          <a:bodyPr wrap="square" rtlCol="0">
            <a:spAutoFit/>
          </a:bodyPr>
          <a:lstStyle/>
          <a:p>
            <a:pPr algn="ctr"/>
            <a:r>
              <a:rPr lang="ka-GE" sz="800" b="1">
                <a:solidFill>
                  <a:srgbClr val="7030A0"/>
                </a:solidFill>
              </a:rPr>
              <a:t>საქართველოს პროფესიონალ ბუღალტერთა და აუდიტორთა ფედერაცია</a:t>
            </a:r>
            <a:endParaRPr lang="ru-RU" sz="800" b="1" dirty="0">
              <a:solidFill>
                <a:srgbClr val="7030A0"/>
              </a:solidFill>
            </a:endParaRPr>
          </a:p>
        </p:txBody>
      </p:sp>
      <p:sp>
        <p:nvSpPr>
          <p:cNvPr id="9" name="TextBox 8">
            <a:extLst>
              <a:ext uri="{FF2B5EF4-FFF2-40B4-BE49-F238E27FC236}">
                <a16:creationId xmlns:a16="http://schemas.microsoft.com/office/drawing/2014/main" id="{71FB56B7-DF61-40F2-89B5-9D438CCDD298}"/>
              </a:ext>
            </a:extLst>
          </p:cNvPr>
          <p:cNvSpPr txBox="1"/>
          <p:nvPr/>
        </p:nvSpPr>
        <p:spPr>
          <a:xfrm>
            <a:off x="10799547" y="6448907"/>
            <a:ext cx="1106314" cy="253916"/>
          </a:xfrm>
          <a:prstGeom prst="rect">
            <a:avLst/>
          </a:prstGeom>
          <a:noFill/>
        </p:spPr>
        <p:txBody>
          <a:bodyPr wrap="square" rtlCol="0">
            <a:spAutoFit/>
          </a:bodyPr>
          <a:lstStyle/>
          <a:p>
            <a:pPr algn="ctr"/>
            <a:r>
              <a:rPr lang="ka-GE" sz="1050" b="1" dirty="0">
                <a:solidFill>
                  <a:srgbClr val="7030A0"/>
                </a:solidFill>
              </a:rPr>
              <a:t>14</a:t>
            </a:r>
            <a:r>
              <a:rPr lang="fi-FI" sz="1050" b="1" dirty="0">
                <a:solidFill>
                  <a:srgbClr val="7030A0"/>
                </a:solidFill>
              </a:rPr>
              <a:t>. </a:t>
            </a:r>
            <a:r>
              <a:rPr lang="ka-GE" sz="1050" b="1" dirty="0">
                <a:solidFill>
                  <a:srgbClr val="7030A0"/>
                </a:solidFill>
              </a:rPr>
              <a:t>სლაიდი</a:t>
            </a:r>
            <a:endParaRPr lang="ru-RU" sz="1050" b="1" dirty="0">
              <a:solidFill>
                <a:srgbClr val="7030A0"/>
              </a:solidFill>
            </a:endParaRPr>
          </a:p>
        </p:txBody>
      </p:sp>
      <p:sp>
        <p:nvSpPr>
          <p:cNvPr id="11" name="TextBox 10">
            <a:extLst>
              <a:ext uri="{FF2B5EF4-FFF2-40B4-BE49-F238E27FC236}">
                <a16:creationId xmlns:a16="http://schemas.microsoft.com/office/drawing/2014/main" id="{24FD69DD-174D-40BA-8B80-2CC684C686AD}"/>
              </a:ext>
            </a:extLst>
          </p:cNvPr>
          <p:cNvSpPr txBox="1"/>
          <p:nvPr/>
        </p:nvSpPr>
        <p:spPr>
          <a:xfrm>
            <a:off x="260773" y="531097"/>
            <a:ext cx="11248309" cy="4706481"/>
          </a:xfrm>
          <a:prstGeom prst="rect">
            <a:avLst/>
          </a:prstGeom>
          <a:noFill/>
        </p:spPr>
        <p:txBody>
          <a:bodyPr wrap="square" rtlCol="0">
            <a:spAutoFit/>
          </a:bodyPr>
          <a:lstStyle/>
          <a:p>
            <a:pPr algn="just">
              <a:lnSpc>
                <a:spcPct val="200000"/>
              </a:lnSpc>
              <a:spcAft>
                <a:spcPts val="1000"/>
              </a:spcAft>
            </a:pPr>
            <a:r>
              <a:rPr lang="ka-GE" sz="1800" b="1" dirty="0">
                <a:solidFill>
                  <a:srgbClr val="7030A0"/>
                </a:solidFill>
                <a:effectLst/>
                <a:latin typeface="Sylfaen" panose="010A0502050306030303" pitchFamily="18" charset="0"/>
                <a:ea typeface="Times New Roman" panose="02020603050405020304" pitchFamily="18" charset="0"/>
                <a:cs typeface="Sylfaen" panose="010A0502050306030303" pitchFamily="18" charset="0"/>
              </a:rPr>
              <a:t>საანგარიშო პერიოდში </a:t>
            </a:r>
            <a:r>
              <a:rPr lang="ka-GE" sz="1800"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COVID 19-ით შექმნილი რთული ვითარება, გარკვეულწილად, შეამსუბუქა ევროკავშირისა და მსოფლიო ბანკის პროექტების მხარდაჭერამ (დაფინასებული იყო 81000 ლარი), რაც სავარაუდოდ შესაძლებელობას მოგვცემს 2020 წელი ფინანსური ზარალის გარეშე დავასრულოთ.  </a:t>
            </a:r>
            <a:endParaRPr lang="ka-GE" sz="18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200000"/>
              </a:lnSpc>
              <a:spcAft>
                <a:spcPts val="1000"/>
              </a:spcAft>
            </a:pPr>
            <a:r>
              <a:rPr lang="ka-GE" sz="1800"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 COVID 19 მნიშვნელოვნად იმოქმედებს ბაფის მომავალი წლის საქმიანობაზეც.  რომლის შედეგების აღმოსაფხვრელად  დაიგეგმება და განხორციელდება შესაბამისი ღონისძიებები. </a:t>
            </a:r>
          </a:p>
          <a:p>
            <a:pPr algn="just">
              <a:lnSpc>
                <a:spcPct val="200000"/>
              </a:lnSpc>
              <a:spcAft>
                <a:spcPts val="1000"/>
              </a:spcAft>
            </a:pPr>
            <a:r>
              <a:rPr lang="ka-GE" sz="1800"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 COVID 19-ის გავლენის მიუხედავად, </a:t>
            </a:r>
            <a:r>
              <a:rPr lang="ka-GE" sz="1800" b="1" dirty="0">
                <a:solidFill>
                  <a:srgbClr val="7030A0"/>
                </a:solidFill>
                <a:effectLst/>
                <a:latin typeface="Sylfaen" panose="010A0502050306030303" pitchFamily="18" charset="0"/>
                <a:ea typeface="Times New Roman" panose="02020603050405020304" pitchFamily="18" charset="0"/>
                <a:cs typeface="Sylfaen" panose="010A0502050306030303" pitchFamily="18" charset="0"/>
              </a:rPr>
              <a:t>ბაფის ფუნქციონირებას უახლოეს მომავალში საფრთხე არ ემუქრება, რადგან აქვს შესაბამისი ფინანსური რეზერვი აგრეთვე,  ბაფის ფინანსური მდგრადობის მნიშვნელოვანი გარანტიაა წმინდა აქტივების ღირებულება და ლიკვიდობის მაღალი დონე.</a:t>
            </a:r>
            <a:endParaRPr lang="ka-GE" sz="18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9536306"/>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1CC569C7-A21F-4D49-9DA1-FC634E6671A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6849" y="6361925"/>
            <a:ext cx="1349728" cy="360231"/>
          </a:xfrm>
          <a:prstGeom prst="rect">
            <a:avLst/>
          </a:prstGeom>
        </p:spPr>
      </p:pic>
      <p:cxnSp>
        <p:nvCxnSpPr>
          <p:cNvPr id="6" name="Прямая соединительная линия 5">
            <a:extLst>
              <a:ext uri="{FF2B5EF4-FFF2-40B4-BE49-F238E27FC236}">
                <a16:creationId xmlns:a16="http://schemas.microsoft.com/office/drawing/2014/main" id="{D5380E6C-AF7B-435F-9D49-A1357E1D13B0}"/>
              </a:ext>
            </a:extLst>
          </p:cNvPr>
          <p:cNvCxnSpPr/>
          <p:nvPr/>
        </p:nvCxnSpPr>
        <p:spPr>
          <a:xfrm>
            <a:off x="169333" y="6283231"/>
            <a:ext cx="1173652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63CE3694-E9E9-47CC-AA9A-68446B1E3AAC}"/>
              </a:ext>
            </a:extLst>
          </p:cNvPr>
          <p:cNvSpPr txBox="1"/>
          <p:nvPr/>
        </p:nvSpPr>
        <p:spPr>
          <a:xfrm>
            <a:off x="1603018" y="6384827"/>
            <a:ext cx="2167471" cy="338554"/>
          </a:xfrm>
          <a:prstGeom prst="rect">
            <a:avLst/>
          </a:prstGeom>
          <a:noFill/>
        </p:spPr>
        <p:txBody>
          <a:bodyPr wrap="square" rtlCol="0">
            <a:spAutoFit/>
          </a:bodyPr>
          <a:lstStyle/>
          <a:p>
            <a:pPr algn="ctr"/>
            <a:r>
              <a:rPr lang="ka-GE" sz="800" b="1">
                <a:solidFill>
                  <a:srgbClr val="7030A0"/>
                </a:solidFill>
              </a:rPr>
              <a:t>საქართველოს პროფესიონალ ბუღალტერთა და აუდიტორთა ფედერაცია</a:t>
            </a:r>
            <a:endParaRPr lang="ru-RU" sz="800" b="1" dirty="0">
              <a:solidFill>
                <a:srgbClr val="7030A0"/>
              </a:solidFill>
            </a:endParaRPr>
          </a:p>
        </p:txBody>
      </p:sp>
      <p:sp>
        <p:nvSpPr>
          <p:cNvPr id="9" name="TextBox 8">
            <a:extLst>
              <a:ext uri="{FF2B5EF4-FFF2-40B4-BE49-F238E27FC236}">
                <a16:creationId xmlns:a16="http://schemas.microsoft.com/office/drawing/2014/main" id="{71FB56B7-DF61-40F2-89B5-9D438CCDD298}"/>
              </a:ext>
            </a:extLst>
          </p:cNvPr>
          <p:cNvSpPr txBox="1"/>
          <p:nvPr/>
        </p:nvSpPr>
        <p:spPr>
          <a:xfrm>
            <a:off x="10799547" y="6448907"/>
            <a:ext cx="1106314" cy="253916"/>
          </a:xfrm>
          <a:prstGeom prst="rect">
            <a:avLst/>
          </a:prstGeom>
          <a:noFill/>
        </p:spPr>
        <p:txBody>
          <a:bodyPr wrap="square" rtlCol="0">
            <a:spAutoFit/>
          </a:bodyPr>
          <a:lstStyle/>
          <a:p>
            <a:pPr algn="ctr"/>
            <a:r>
              <a:rPr lang="ka-GE" sz="1050" b="1" dirty="0">
                <a:solidFill>
                  <a:srgbClr val="7030A0"/>
                </a:solidFill>
              </a:rPr>
              <a:t>15</a:t>
            </a:r>
            <a:r>
              <a:rPr lang="fi-FI" sz="1050" b="1" dirty="0">
                <a:solidFill>
                  <a:srgbClr val="7030A0"/>
                </a:solidFill>
              </a:rPr>
              <a:t>. </a:t>
            </a:r>
            <a:r>
              <a:rPr lang="ka-GE" sz="1050" b="1" dirty="0">
                <a:solidFill>
                  <a:srgbClr val="7030A0"/>
                </a:solidFill>
              </a:rPr>
              <a:t>სლაიდი</a:t>
            </a:r>
            <a:endParaRPr lang="ru-RU" sz="1050" b="1" dirty="0">
              <a:solidFill>
                <a:srgbClr val="7030A0"/>
              </a:solidFill>
            </a:endParaRPr>
          </a:p>
        </p:txBody>
      </p:sp>
      <p:sp>
        <p:nvSpPr>
          <p:cNvPr id="11" name="TextBox 10">
            <a:extLst>
              <a:ext uri="{FF2B5EF4-FFF2-40B4-BE49-F238E27FC236}">
                <a16:creationId xmlns:a16="http://schemas.microsoft.com/office/drawing/2014/main" id="{24FD69DD-174D-40BA-8B80-2CC684C686AD}"/>
              </a:ext>
            </a:extLst>
          </p:cNvPr>
          <p:cNvSpPr txBox="1"/>
          <p:nvPr/>
        </p:nvSpPr>
        <p:spPr>
          <a:xfrm>
            <a:off x="365760" y="734297"/>
            <a:ext cx="11143322" cy="4764381"/>
          </a:xfrm>
          <a:prstGeom prst="rect">
            <a:avLst/>
          </a:prstGeom>
          <a:noFill/>
        </p:spPr>
        <p:txBody>
          <a:bodyPr wrap="square" rtlCol="0">
            <a:spAutoFit/>
          </a:bodyPr>
          <a:lstStyle/>
          <a:p>
            <a:pPr lvl="1" algn="just">
              <a:lnSpc>
                <a:spcPct val="115000"/>
              </a:lnSpc>
              <a:spcAft>
                <a:spcPts val="565"/>
              </a:spcAft>
            </a:pPr>
            <a:r>
              <a:rPr lang="ka-GE" sz="1800" b="1" dirty="0">
                <a:solidFill>
                  <a:srgbClr val="7030A0"/>
                </a:solidFill>
                <a:effectLst/>
                <a:latin typeface="Sylfaen" panose="010A0502050306030303" pitchFamily="18" charset="0"/>
                <a:ea typeface="Times New Roman" panose="02020603050405020304" pitchFamily="18" charset="0"/>
                <a:cs typeface="Sylfaen" panose="010A0502050306030303" pitchFamily="18" charset="0"/>
              </a:rPr>
              <a:t>საანგარიშო პერიოდში, აუდიტის</a:t>
            </a:r>
            <a:r>
              <a:rPr lang="ka-GE" sz="1800" b="1" dirty="0">
                <a:solidFill>
                  <a:srgbClr val="7030A0"/>
                </a:solidFill>
                <a:effectLst/>
                <a:latin typeface="Sylfaen" panose="010A0502050306030303" pitchFamily="18" charset="0"/>
                <a:ea typeface="Times New Roman" panose="02020603050405020304" pitchFamily="18" charset="0"/>
              </a:rPr>
              <a:t> </a:t>
            </a:r>
            <a:r>
              <a:rPr lang="en-US" sz="1800" b="1" dirty="0" err="1">
                <a:solidFill>
                  <a:srgbClr val="7030A0"/>
                </a:solidFill>
                <a:effectLst/>
                <a:latin typeface="Sylfaen" panose="010A0502050306030303" pitchFamily="18" charset="0"/>
                <a:ea typeface="Times New Roman" panose="02020603050405020304" pitchFamily="18" charset="0"/>
                <a:cs typeface="Sylfaen" panose="010A0502050306030303" pitchFamily="18" charset="0"/>
              </a:rPr>
              <a:t>სახელმძღვანელოს</a:t>
            </a:r>
            <a:r>
              <a:rPr lang="en-US" sz="1800" b="1" dirty="0">
                <a:solidFill>
                  <a:srgbClr val="7030A0"/>
                </a:solidFill>
                <a:effectLst/>
                <a:latin typeface="Times New Roman" panose="02020603050405020304" pitchFamily="18" charset="0"/>
                <a:ea typeface="Times New Roman" panose="02020603050405020304" pitchFamily="18" charset="0"/>
              </a:rPr>
              <a:t> </a:t>
            </a:r>
            <a:r>
              <a:rPr lang="en-US" sz="1800" b="1" dirty="0" err="1">
                <a:solidFill>
                  <a:srgbClr val="7030A0"/>
                </a:solidFill>
                <a:effectLst/>
                <a:latin typeface="Sylfaen" panose="010A0502050306030303" pitchFamily="18" charset="0"/>
                <a:ea typeface="Times New Roman" panose="02020603050405020304" pitchFamily="18" charset="0"/>
                <a:cs typeface="Sylfaen" panose="010A0502050306030303" pitchFamily="18" charset="0"/>
              </a:rPr>
              <a:t>თარგმნ</a:t>
            </a:r>
            <a:r>
              <a:rPr lang="ka-GE" sz="1800" b="1" dirty="0">
                <a:solidFill>
                  <a:srgbClr val="7030A0"/>
                </a:solidFill>
                <a:effectLst/>
                <a:latin typeface="Sylfaen" panose="010A0502050306030303" pitchFamily="18" charset="0"/>
                <a:ea typeface="Times New Roman" panose="02020603050405020304" pitchFamily="18" charset="0"/>
                <a:cs typeface="Sylfaen" panose="010A0502050306030303" pitchFamily="18" charset="0"/>
              </a:rPr>
              <a:t>ასა და მომზადებაში, </a:t>
            </a:r>
            <a:r>
              <a:rPr lang="ka-GE" sz="1800" b="1" dirty="0">
                <a:solidFill>
                  <a:srgbClr val="7030A0"/>
                </a:solidFill>
                <a:effectLst/>
                <a:latin typeface="Times New Roman" panose="02020603050405020304" pitchFamily="18" charset="0"/>
                <a:ea typeface="Times New Roman" panose="02020603050405020304" pitchFamily="18" charset="0"/>
              </a:rPr>
              <a:t> </a:t>
            </a:r>
            <a:r>
              <a:rPr lang="ka-GE" sz="1800" b="1" dirty="0">
                <a:solidFill>
                  <a:srgbClr val="7030A0"/>
                </a:solidFill>
                <a:effectLst/>
                <a:latin typeface="Sylfaen" panose="010A0502050306030303" pitchFamily="18" charset="0"/>
                <a:ea typeface="Times New Roman" panose="02020603050405020304" pitchFamily="18" charset="0"/>
              </a:rPr>
              <a:t>ბაფი</a:t>
            </a:r>
            <a:r>
              <a:rPr lang="ka-GE" sz="1800" b="1" dirty="0">
                <a:solidFill>
                  <a:srgbClr val="7030A0"/>
                </a:solidFill>
                <a:effectLst/>
                <a:latin typeface="Times New Roman" panose="02020603050405020304" pitchFamily="18" charset="0"/>
                <a:ea typeface="Times New Roman" panose="02020603050405020304" pitchFamily="18" charset="0"/>
              </a:rPr>
              <a:t> </a:t>
            </a:r>
            <a:r>
              <a:rPr lang="en-US" sz="1800" b="1" dirty="0" err="1">
                <a:solidFill>
                  <a:srgbClr val="7030A0"/>
                </a:solidFill>
                <a:effectLst/>
                <a:latin typeface="Sylfaen" panose="010A0502050306030303" pitchFamily="18" charset="0"/>
                <a:ea typeface="Times New Roman" panose="02020603050405020304" pitchFamily="18" charset="0"/>
                <a:cs typeface="Sylfaen" panose="010A0502050306030303" pitchFamily="18" charset="0"/>
              </a:rPr>
              <a:t>თანამშრომლობდა</a:t>
            </a:r>
            <a:r>
              <a:rPr lang="en-US" sz="1800" b="1" dirty="0">
                <a:solidFill>
                  <a:srgbClr val="7030A0"/>
                </a:solidFill>
                <a:effectLst/>
                <a:latin typeface="Times New Roman" panose="02020603050405020304" pitchFamily="18" charset="0"/>
                <a:ea typeface="Times New Roman" panose="02020603050405020304" pitchFamily="18" charset="0"/>
              </a:rPr>
              <a:t> </a:t>
            </a:r>
            <a:r>
              <a:rPr lang="en-US" sz="1800" b="1" dirty="0" err="1">
                <a:solidFill>
                  <a:srgbClr val="7030A0"/>
                </a:solidFill>
                <a:effectLst/>
                <a:latin typeface="Sylfaen" panose="010A0502050306030303" pitchFamily="18" charset="0"/>
                <a:ea typeface="Times New Roman" panose="02020603050405020304" pitchFamily="18" charset="0"/>
                <a:cs typeface="Sylfaen" panose="010A0502050306030303" pitchFamily="18" charset="0"/>
              </a:rPr>
              <a:t>გაერთიანებული</a:t>
            </a:r>
            <a:r>
              <a:rPr lang="en-US" sz="1800" b="1" dirty="0">
                <a:solidFill>
                  <a:srgbClr val="7030A0"/>
                </a:solidFill>
                <a:effectLst/>
                <a:latin typeface="Times New Roman" panose="02020603050405020304" pitchFamily="18" charset="0"/>
                <a:ea typeface="Times New Roman" panose="02020603050405020304" pitchFamily="18" charset="0"/>
              </a:rPr>
              <a:t> </a:t>
            </a:r>
            <a:r>
              <a:rPr lang="en-US" sz="1800" b="1" dirty="0" err="1">
                <a:solidFill>
                  <a:srgbClr val="7030A0"/>
                </a:solidFill>
                <a:effectLst/>
                <a:latin typeface="Sylfaen" panose="010A0502050306030303" pitchFamily="18" charset="0"/>
                <a:ea typeface="Times New Roman" panose="02020603050405020304" pitchFamily="18" charset="0"/>
                <a:cs typeface="Sylfaen" panose="010A0502050306030303" pitchFamily="18" charset="0"/>
              </a:rPr>
              <a:t>სამეფოს</a:t>
            </a:r>
            <a:r>
              <a:rPr lang="en-US" sz="1800" b="1" dirty="0">
                <a:solidFill>
                  <a:srgbClr val="7030A0"/>
                </a:solidFill>
                <a:effectLst/>
                <a:latin typeface="Times New Roman" panose="02020603050405020304" pitchFamily="18" charset="0"/>
                <a:ea typeface="Times New Roman" panose="02020603050405020304" pitchFamily="18" charset="0"/>
              </a:rPr>
              <a:t> </a:t>
            </a:r>
            <a:r>
              <a:rPr lang="en-US" sz="1800" b="1" dirty="0" err="1">
                <a:solidFill>
                  <a:srgbClr val="7030A0"/>
                </a:solidFill>
                <a:effectLst/>
                <a:latin typeface="Sylfaen" panose="010A0502050306030303" pitchFamily="18" charset="0"/>
                <a:ea typeface="Times New Roman" panose="02020603050405020304" pitchFamily="18" charset="0"/>
                <a:cs typeface="Sylfaen" panose="010A0502050306030303" pitchFamily="18" charset="0"/>
              </a:rPr>
              <a:t>წამყვან</a:t>
            </a:r>
            <a:r>
              <a:rPr lang="en-US" sz="1800" b="1" dirty="0">
                <a:solidFill>
                  <a:srgbClr val="7030A0"/>
                </a:solidFill>
                <a:effectLst/>
                <a:latin typeface="Times New Roman" panose="02020603050405020304" pitchFamily="18" charset="0"/>
                <a:ea typeface="Times New Roman" panose="02020603050405020304" pitchFamily="18" charset="0"/>
              </a:rPr>
              <a:t> </a:t>
            </a:r>
            <a:r>
              <a:rPr lang="en-US" sz="1800" b="1" dirty="0" err="1">
                <a:solidFill>
                  <a:srgbClr val="7030A0"/>
                </a:solidFill>
                <a:effectLst/>
                <a:latin typeface="Sylfaen" panose="010A0502050306030303" pitchFamily="18" charset="0"/>
                <a:ea typeface="Times New Roman" panose="02020603050405020304" pitchFamily="18" charset="0"/>
                <a:cs typeface="Sylfaen" panose="010A0502050306030303" pitchFamily="18" charset="0"/>
              </a:rPr>
              <a:t>პროფესი</a:t>
            </a:r>
            <a:r>
              <a:rPr lang="ka-GE" sz="1800" b="1" dirty="0">
                <a:solidFill>
                  <a:srgbClr val="7030A0"/>
                </a:solidFill>
                <a:effectLst/>
                <a:latin typeface="Sylfaen" panose="010A0502050306030303" pitchFamily="18" charset="0"/>
                <a:ea typeface="Times New Roman" panose="02020603050405020304" pitchFamily="18" charset="0"/>
                <a:cs typeface="Sylfaen" panose="010A0502050306030303" pitchFamily="18" charset="0"/>
              </a:rPr>
              <a:t>ულ</a:t>
            </a:r>
            <a:r>
              <a:rPr lang="ka-GE" sz="1800" b="1" dirty="0">
                <a:solidFill>
                  <a:srgbClr val="7030A0"/>
                </a:solidFill>
                <a:effectLst/>
                <a:latin typeface="Times New Roman" panose="02020603050405020304" pitchFamily="18" charset="0"/>
                <a:ea typeface="Times New Roman" panose="02020603050405020304" pitchFamily="18" charset="0"/>
              </a:rPr>
              <a:t> </a:t>
            </a:r>
            <a:r>
              <a:rPr lang="en-US" sz="1800" b="1" dirty="0" err="1">
                <a:solidFill>
                  <a:srgbClr val="7030A0"/>
                </a:solidFill>
                <a:effectLst/>
                <a:latin typeface="Sylfaen" panose="010A0502050306030303" pitchFamily="18" charset="0"/>
                <a:ea typeface="Times New Roman" panose="02020603050405020304" pitchFamily="18" charset="0"/>
                <a:cs typeface="Sylfaen" panose="010A0502050306030303" pitchFamily="18" charset="0"/>
              </a:rPr>
              <a:t>ორგანიზაციასთან</a:t>
            </a:r>
            <a:r>
              <a:rPr lang="ka-GE" sz="1800" b="1" dirty="0">
                <a:solidFill>
                  <a:srgbClr val="7030A0"/>
                </a:solidFill>
                <a:effectLst/>
                <a:latin typeface="Sylfaen" panose="010A0502050306030303" pitchFamily="18" charset="0"/>
                <a:ea typeface="Times New Roman" panose="02020603050405020304" pitchFamily="18" charset="0"/>
                <a:cs typeface="Sylfaen" panose="010A0502050306030303" pitchFamily="18" charset="0"/>
              </a:rPr>
              <a:t> -</a:t>
            </a:r>
            <a:r>
              <a:rPr lang="ka-GE" sz="1800" b="1" dirty="0">
                <a:solidFill>
                  <a:srgbClr val="7030A0"/>
                </a:solidFill>
                <a:effectLst/>
                <a:latin typeface="Sylfaen" panose="010A0502050306030303" pitchFamily="18" charset="0"/>
                <a:ea typeface="Times New Roman" panose="02020603050405020304" pitchFamily="18" charset="0"/>
              </a:rPr>
              <a:t>ინგლისისა და უელსის დიპლომირებულ ბუღალტერთა ინსტიტუტთან (</a:t>
            </a:r>
            <a:r>
              <a:rPr lang="en-US" sz="1800" b="1" dirty="0">
                <a:solidFill>
                  <a:srgbClr val="7030A0"/>
                </a:solidFill>
                <a:effectLst/>
                <a:latin typeface="Times New Roman" panose="02020603050405020304" pitchFamily="18" charset="0"/>
                <a:ea typeface="Times New Roman" panose="02020603050405020304" pitchFamily="18" charset="0"/>
              </a:rPr>
              <a:t>ICAEW</a:t>
            </a:r>
            <a:r>
              <a:rPr lang="ka-GE" sz="1800" b="1" dirty="0">
                <a:solidFill>
                  <a:srgbClr val="7030A0"/>
                </a:solidFill>
                <a:effectLst/>
                <a:latin typeface="Sylfaen" panose="010A0502050306030303" pitchFamily="18" charset="0"/>
                <a:ea typeface="Times New Roman" panose="02020603050405020304" pitchFamily="18" charset="0"/>
              </a:rPr>
              <a:t>)</a:t>
            </a:r>
            <a:r>
              <a:rPr lang="ka-GE" sz="1800" b="1" dirty="0">
                <a:solidFill>
                  <a:srgbClr val="7030A0"/>
                </a:solidFill>
                <a:effectLst/>
                <a:latin typeface="Times New Roman" panose="02020603050405020304" pitchFamily="18" charset="0"/>
                <a:ea typeface="Times New Roman" panose="02020603050405020304" pitchFamily="18" charset="0"/>
              </a:rPr>
              <a:t> </a:t>
            </a:r>
            <a:r>
              <a:rPr lang="en-US" sz="1800" b="1" dirty="0" err="1">
                <a:solidFill>
                  <a:srgbClr val="7030A0"/>
                </a:solidFill>
                <a:effectLst/>
                <a:latin typeface="Sylfaen" panose="010A0502050306030303" pitchFamily="18" charset="0"/>
                <a:ea typeface="Times New Roman" panose="02020603050405020304" pitchFamily="18" charset="0"/>
                <a:cs typeface="Sylfaen" panose="010A0502050306030303" pitchFamily="18" charset="0"/>
              </a:rPr>
              <a:t>და</a:t>
            </a:r>
            <a:r>
              <a:rPr lang="en-US" sz="1800" b="1" dirty="0">
                <a:solidFill>
                  <a:srgbClr val="7030A0"/>
                </a:solidFill>
                <a:effectLst/>
                <a:latin typeface="Times New Roman" panose="02020603050405020304" pitchFamily="18" charset="0"/>
                <a:ea typeface="Times New Roman" panose="02020603050405020304" pitchFamily="18" charset="0"/>
              </a:rPr>
              <a:t> </a:t>
            </a:r>
            <a:r>
              <a:rPr lang="en-US" sz="1800" b="1" dirty="0" err="1">
                <a:solidFill>
                  <a:srgbClr val="7030A0"/>
                </a:solidFill>
                <a:effectLst/>
                <a:latin typeface="Sylfaen" panose="010A0502050306030303" pitchFamily="18" charset="0"/>
                <a:ea typeface="Times New Roman" panose="02020603050405020304" pitchFamily="18" charset="0"/>
                <a:cs typeface="Sylfaen" panose="010A0502050306030303" pitchFamily="18" charset="0"/>
              </a:rPr>
              <a:t>მსოფლიო</a:t>
            </a:r>
            <a:r>
              <a:rPr lang="en-US" sz="1800" b="1" dirty="0">
                <a:solidFill>
                  <a:srgbClr val="7030A0"/>
                </a:solidFill>
                <a:effectLst/>
                <a:latin typeface="Times New Roman" panose="02020603050405020304" pitchFamily="18" charset="0"/>
                <a:ea typeface="Times New Roman" panose="02020603050405020304" pitchFamily="18" charset="0"/>
              </a:rPr>
              <a:t> </a:t>
            </a:r>
            <a:r>
              <a:rPr lang="en-US" sz="1800" b="1" dirty="0" err="1">
                <a:solidFill>
                  <a:srgbClr val="7030A0"/>
                </a:solidFill>
                <a:effectLst/>
                <a:latin typeface="Sylfaen" panose="010A0502050306030303" pitchFamily="18" charset="0"/>
                <a:ea typeface="Times New Roman" panose="02020603050405020304" pitchFamily="18" charset="0"/>
                <a:cs typeface="Sylfaen" panose="010A0502050306030303" pitchFamily="18" charset="0"/>
              </a:rPr>
              <a:t>ბანკ</a:t>
            </a:r>
            <a:r>
              <a:rPr lang="ka-GE" sz="1800" b="1" dirty="0">
                <a:solidFill>
                  <a:srgbClr val="7030A0"/>
                </a:solidFill>
                <a:effectLst/>
                <a:latin typeface="Sylfaen" panose="010A0502050306030303" pitchFamily="18" charset="0"/>
                <a:ea typeface="Times New Roman" panose="02020603050405020304" pitchFamily="18" charset="0"/>
                <a:cs typeface="Sylfaen" panose="010A0502050306030303" pitchFamily="18" charset="0"/>
              </a:rPr>
              <a:t>თან. </a:t>
            </a:r>
            <a:endParaRPr lang="ka-GE" sz="1800" b="1" dirty="0">
              <a:solidFill>
                <a:srgbClr val="7030A0"/>
              </a:solidFill>
              <a:effectLst/>
              <a:latin typeface="Times New Roman" panose="02020603050405020304" pitchFamily="18" charset="0"/>
              <a:ea typeface="Times New Roman" panose="02020603050405020304" pitchFamily="18" charset="0"/>
            </a:endParaRPr>
          </a:p>
          <a:p>
            <a:pPr marL="342900" marR="2540" lvl="0" indent="-342900" algn="just">
              <a:lnSpc>
                <a:spcPct val="115000"/>
              </a:lnSpc>
              <a:spcAft>
                <a:spcPts val="1000"/>
              </a:spcAft>
              <a:buFont typeface="Wingdings" panose="05000000000000000000" pitchFamily="2" charset="2"/>
              <a:buChar char=""/>
            </a:pPr>
            <a:r>
              <a:rPr lang="en-US" sz="1800" b="1" dirty="0" err="1">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დონორ</a:t>
            </a:r>
            <a:r>
              <a:rPr lang="ka-GE" sz="1800"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ებ</a:t>
            </a:r>
            <a:r>
              <a:rPr lang="en-US" sz="1800" b="1" dirty="0" err="1">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ის</a:t>
            </a:r>
            <a:r>
              <a:rPr lang="ka-GE" sz="1800"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 </a:t>
            </a:r>
            <a:r>
              <a:rPr lang="ka-GE" sz="1800" b="1" dirty="0">
                <a:solidFill>
                  <a:srgbClr val="7030A0"/>
                </a:solidFill>
                <a:effectLst/>
                <a:latin typeface="Sylfaen" panose="010A0502050306030303" pitchFamily="18" charset="0"/>
                <a:ea typeface="Times New Roman" panose="02020603050405020304" pitchFamily="18" charset="0"/>
                <a:cs typeface="Times New Roman" panose="02020603050405020304" pitchFamily="18" charset="0"/>
              </a:rPr>
              <a:t>მხარდაჭერამ შესაძლებელობა მოგვცა სერტიფიცირების პროგრამის ყველა სახელმძღვანელოს განახლება დაგვესრულებინა საანგარიშო პერიოდში ისე, რომ შეგვენარჩუნებინა ფინანსური სტაბილურობა;</a:t>
            </a:r>
            <a:endParaRPr lang="ka-GE" sz="1800" b="1" dirty="0">
              <a:solidFill>
                <a:srgbClr val="7030A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marR="2540" lvl="0" indent="-342900" algn="just">
              <a:lnSpc>
                <a:spcPct val="115000"/>
              </a:lnSpc>
              <a:spcAft>
                <a:spcPts val="1000"/>
              </a:spcAft>
              <a:buFont typeface="Wingdings" panose="05000000000000000000" pitchFamily="2" charset="2"/>
              <a:buChar char=""/>
            </a:pPr>
            <a:r>
              <a:rPr lang="ka-GE" sz="1800" b="1" dirty="0">
                <a:solidFill>
                  <a:srgbClr val="7030A0"/>
                </a:solidFill>
                <a:effectLst/>
                <a:latin typeface="Sylfaen" panose="010A0502050306030303" pitchFamily="18" charset="0"/>
                <a:ea typeface="Times New Roman" panose="02020603050405020304" pitchFamily="18" charset="0"/>
                <a:cs typeface="Sylfaen" panose="010A0502050306030303" pitchFamily="18" charset="0"/>
              </a:rPr>
              <a:t>დონორების მიერ ითარგმნა და ბაფის საიტზე განთავსდა არაერთი მასალა </a:t>
            </a:r>
            <a:r>
              <a:rPr lang="ru-RU" sz="1800" b="1" dirty="0" err="1">
                <a:solidFill>
                  <a:srgbClr val="7030A0"/>
                </a:solidFill>
                <a:effectLst/>
                <a:latin typeface="Sylfaen" panose="010A0502050306030303" pitchFamily="18" charset="0"/>
                <a:ea typeface="Times New Roman" panose="02020603050405020304" pitchFamily="18" charset="0"/>
                <a:cs typeface="Sylfaen" panose="010A0502050306030303" pitchFamily="18" charset="0"/>
              </a:rPr>
              <a:t>მცირე</a:t>
            </a:r>
            <a:r>
              <a:rPr lang="ru-RU" sz="1800" b="1" dirty="0">
                <a:solidFill>
                  <a:srgbClr val="7030A0"/>
                </a:solidFill>
                <a:effectLst/>
                <a:latin typeface="dejavu"/>
                <a:ea typeface="Times New Roman" panose="02020603050405020304" pitchFamily="18" charset="0"/>
                <a:cs typeface="Times New Roman" panose="02020603050405020304" pitchFamily="18" charset="0"/>
              </a:rPr>
              <a:t> </a:t>
            </a:r>
            <a:r>
              <a:rPr lang="ru-RU" sz="1800" b="1" dirty="0" err="1">
                <a:solidFill>
                  <a:srgbClr val="7030A0"/>
                </a:solidFill>
                <a:effectLst/>
                <a:latin typeface="Sylfaen" panose="010A0502050306030303" pitchFamily="18" charset="0"/>
                <a:ea typeface="Times New Roman" panose="02020603050405020304" pitchFamily="18" charset="0"/>
                <a:cs typeface="Sylfaen" panose="010A0502050306030303" pitchFamily="18" charset="0"/>
              </a:rPr>
              <a:t>და</a:t>
            </a:r>
            <a:r>
              <a:rPr lang="ru-RU" sz="1800" b="1" dirty="0">
                <a:solidFill>
                  <a:srgbClr val="7030A0"/>
                </a:solidFill>
                <a:effectLst/>
                <a:latin typeface="dejavu"/>
                <a:ea typeface="Times New Roman" panose="02020603050405020304" pitchFamily="18" charset="0"/>
                <a:cs typeface="Times New Roman" panose="02020603050405020304" pitchFamily="18" charset="0"/>
              </a:rPr>
              <a:t> </a:t>
            </a:r>
            <a:r>
              <a:rPr lang="ka-GE" sz="1800" b="1" dirty="0">
                <a:solidFill>
                  <a:srgbClr val="7030A0"/>
                </a:solidFill>
                <a:effectLst/>
                <a:latin typeface="Sylfaen" panose="010A0502050306030303" pitchFamily="18" charset="0"/>
                <a:ea typeface="Times New Roman" panose="02020603050405020304" pitchFamily="18" charset="0"/>
                <a:cs typeface="Times New Roman" panose="02020603050405020304" pitchFamily="18" charset="0"/>
              </a:rPr>
              <a:t>საშუალო პრაქტიკის მქონე ფირმების დასახმარებლად, COVID-19 პანდემიის პერიოდში;</a:t>
            </a:r>
            <a:endParaRPr lang="ka-GE" sz="1800" b="1" dirty="0">
              <a:solidFill>
                <a:srgbClr val="7030A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marR="2540" lvl="0" indent="-342900" algn="just">
              <a:spcBef>
                <a:spcPts val="500"/>
              </a:spcBef>
              <a:spcAft>
                <a:spcPts val="500"/>
              </a:spcAft>
              <a:buFont typeface="Wingdings" panose="05000000000000000000" pitchFamily="2" charset="2"/>
              <a:buChar char=""/>
            </a:pPr>
            <a:r>
              <a:rPr lang="ka-GE" sz="1800" b="1" dirty="0">
                <a:solidFill>
                  <a:srgbClr val="7030A0"/>
                </a:solidFill>
                <a:effectLst/>
                <a:latin typeface="Sylfaen" panose="010A0502050306030303" pitchFamily="18" charset="0"/>
                <a:ea typeface="Times New Roman" panose="02020603050405020304" pitchFamily="18" charset="0"/>
                <a:cs typeface="Times New Roman" panose="02020603050405020304" pitchFamily="18" charset="0"/>
              </a:rPr>
              <a:t>მსოფლიო ბანკის / SARAS / EFAA / IFAC-ის მიერ  ჩატარდა  სხვადასხვა ვებინარები; </a:t>
            </a:r>
          </a:p>
          <a:p>
            <a:r>
              <a:rPr lang="ka-GE" b="1" dirty="0">
                <a:solidFill>
                  <a:srgbClr val="7030A0"/>
                </a:solidFill>
                <a:latin typeface="Sylfaen" panose="010A0502050306030303" pitchFamily="18" charset="0"/>
                <a:ea typeface="Times New Roman" panose="02020603050405020304" pitchFamily="18" charset="0"/>
              </a:rPr>
              <a:t>     </a:t>
            </a:r>
          </a:p>
          <a:p>
            <a:r>
              <a:rPr lang="ka-GE" sz="1800" b="1" dirty="0">
                <a:solidFill>
                  <a:srgbClr val="7030A0"/>
                </a:solidFill>
                <a:effectLst/>
                <a:latin typeface="Sylfaen" panose="010A0502050306030303" pitchFamily="18" charset="0"/>
                <a:ea typeface="Times New Roman" panose="02020603050405020304" pitchFamily="18" charset="0"/>
                <a:cs typeface="Times New Roman" panose="02020603050405020304" pitchFamily="18" charset="0"/>
              </a:rPr>
              <a:t>      </a:t>
            </a:r>
            <a:r>
              <a:rPr lang="ka-GE" b="1" dirty="0">
                <a:solidFill>
                  <a:srgbClr val="7030A0"/>
                </a:solidFill>
                <a:latin typeface="Sylfaen" panose="010A0502050306030303" pitchFamily="18" charset="0"/>
                <a:ea typeface="Times New Roman" panose="02020603050405020304" pitchFamily="18" charset="0"/>
                <a:cs typeface="Times New Roman" panose="02020603050405020304" pitchFamily="18" charset="0"/>
              </a:rPr>
              <a:t> </a:t>
            </a:r>
            <a:r>
              <a:rPr lang="ka-GE" sz="1800" b="1" dirty="0">
                <a:solidFill>
                  <a:srgbClr val="7030A0"/>
                </a:solidFill>
                <a:effectLst/>
                <a:latin typeface="Sylfaen" panose="010A0502050306030303" pitchFamily="18" charset="0"/>
                <a:ea typeface="Times New Roman" panose="02020603050405020304" pitchFamily="18" charset="0"/>
                <a:cs typeface="Times New Roman" panose="02020603050405020304" pitchFamily="18" charset="0"/>
              </a:rPr>
              <a:t>ინგლისისა და უელსის დიპლომირებულ ბუღალტერთა ინსტიტუტის (ICAEW)  ორგანიზებით.    </a:t>
            </a:r>
          </a:p>
          <a:p>
            <a:r>
              <a:rPr lang="ka-GE" b="1" dirty="0">
                <a:solidFill>
                  <a:srgbClr val="7030A0"/>
                </a:solidFill>
                <a:latin typeface="Sylfaen" panose="010A0502050306030303" pitchFamily="18" charset="0"/>
                <a:ea typeface="Times New Roman" panose="02020603050405020304" pitchFamily="18" charset="0"/>
                <a:cs typeface="Times New Roman" panose="02020603050405020304" pitchFamily="18" charset="0"/>
              </a:rPr>
              <a:t>       </a:t>
            </a:r>
            <a:r>
              <a:rPr lang="ka-GE" sz="1800" b="1" dirty="0">
                <a:solidFill>
                  <a:srgbClr val="7030A0"/>
                </a:solidFill>
                <a:effectLst/>
                <a:latin typeface="Sylfaen" panose="010A0502050306030303" pitchFamily="18" charset="0"/>
                <a:ea typeface="Times New Roman" panose="02020603050405020304" pitchFamily="18" charset="0"/>
                <a:cs typeface="Times New Roman" panose="02020603050405020304" pitchFamily="18" charset="0"/>
              </a:rPr>
              <a:t>მიმდინარეობს პრაქტიკული ტრენინგები - მცირე და საშუალო პრაქტიკის მქონე ფირმებისათვის </a:t>
            </a:r>
          </a:p>
          <a:p>
            <a:endParaRPr lang="ka-GE" b="1" dirty="0">
              <a:solidFill>
                <a:srgbClr val="7030A0"/>
              </a:solidFill>
              <a:latin typeface="Sylfaen" panose="010A0502050306030303" pitchFamily="18" charset="0"/>
              <a:ea typeface="Times New Roman" panose="02020603050405020304" pitchFamily="18" charset="0"/>
              <a:cs typeface="Times New Roman" panose="02020603050405020304" pitchFamily="18" charset="0"/>
            </a:endParaRPr>
          </a:p>
          <a:p>
            <a:r>
              <a:rPr lang="ka-GE" sz="1800" b="1" dirty="0">
                <a:solidFill>
                  <a:srgbClr val="7030A0"/>
                </a:solidFill>
                <a:effectLst/>
                <a:latin typeface="Sylfaen" panose="010A0502050306030303" pitchFamily="18" charset="0"/>
                <a:ea typeface="Times New Roman" panose="02020603050405020304" pitchFamily="18" charset="0"/>
                <a:cs typeface="Times New Roman" panose="02020603050405020304" pitchFamily="18" charset="0"/>
              </a:rPr>
              <a:t> </a:t>
            </a:r>
            <a:endParaRPr lang="ka-GE" sz="1800" b="1" dirty="0">
              <a:solidFill>
                <a:srgbClr val="7030A0"/>
              </a:solidFill>
              <a:effectLst/>
              <a:latin typeface="LitMtavrPS"/>
              <a:ea typeface="Calibri" panose="020F0502020204030204" pitchFamily="34" charset="0"/>
              <a:cs typeface="LitMtavrPS"/>
            </a:endParaRPr>
          </a:p>
        </p:txBody>
      </p:sp>
      <p:sp>
        <p:nvSpPr>
          <p:cNvPr id="7" name="TextBox 6">
            <a:extLst>
              <a:ext uri="{FF2B5EF4-FFF2-40B4-BE49-F238E27FC236}">
                <a16:creationId xmlns:a16="http://schemas.microsoft.com/office/drawing/2014/main" id="{584280CA-BA62-4A50-9194-2FFE8E7DAA5B}"/>
              </a:ext>
            </a:extLst>
          </p:cNvPr>
          <p:cNvSpPr txBox="1"/>
          <p:nvPr/>
        </p:nvSpPr>
        <p:spPr>
          <a:xfrm>
            <a:off x="0" y="0"/>
            <a:ext cx="12191998" cy="461665"/>
          </a:xfrm>
          <a:prstGeom prst="rect">
            <a:avLst/>
          </a:prstGeom>
          <a:solidFill>
            <a:schemeClr val="accent4">
              <a:lumMod val="20000"/>
              <a:lumOff val="80000"/>
            </a:schemeClr>
          </a:solidFill>
        </p:spPr>
        <p:txBody>
          <a:bodyPr wrap="square" rtlCol="0">
            <a:spAutoFit/>
          </a:bodyPr>
          <a:lstStyle/>
          <a:p>
            <a:pPr algn="ctr">
              <a:spcAft>
                <a:spcPts val="1000"/>
              </a:spcAft>
            </a:pPr>
            <a:r>
              <a:rPr lang="ka-GE" sz="2400" b="1" dirty="0">
                <a:solidFill>
                  <a:srgbClr val="FF0000"/>
                </a:solidFill>
                <a:effectLst/>
                <a:latin typeface="Sylfaen" panose="010A0502050306030303" pitchFamily="18" charset="0"/>
                <a:ea typeface="Calibri" panose="020F0502020204030204" pitchFamily="34" charset="0"/>
                <a:cs typeface="LitMtavrPS"/>
              </a:rPr>
              <a:t>დონორებთან თანამშრომლობა</a:t>
            </a:r>
            <a:endParaRPr lang="ka-GE" sz="24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7781448"/>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1CC569C7-A21F-4D49-9DA1-FC634E6671A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6849" y="6361925"/>
            <a:ext cx="1349728" cy="360231"/>
          </a:xfrm>
          <a:prstGeom prst="rect">
            <a:avLst/>
          </a:prstGeom>
        </p:spPr>
      </p:pic>
      <p:cxnSp>
        <p:nvCxnSpPr>
          <p:cNvPr id="6" name="Прямая соединительная линия 5">
            <a:extLst>
              <a:ext uri="{FF2B5EF4-FFF2-40B4-BE49-F238E27FC236}">
                <a16:creationId xmlns:a16="http://schemas.microsoft.com/office/drawing/2014/main" id="{D5380E6C-AF7B-435F-9D49-A1357E1D13B0}"/>
              </a:ext>
            </a:extLst>
          </p:cNvPr>
          <p:cNvCxnSpPr/>
          <p:nvPr/>
        </p:nvCxnSpPr>
        <p:spPr>
          <a:xfrm>
            <a:off x="169333" y="6283231"/>
            <a:ext cx="1173652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63CE3694-E9E9-47CC-AA9A-68446B1E3AAC}"/>
              </a:ext>
            </a:extLst>
          </p:cNvPr>
          <p:cNvSpPr txBox="1"/>
          <p:nvPr/>
        </p:nvSpPr>
        <p:spPr>
          <a:xfrm>
            <a:off x="1603018" y="6384827"/>
            <a:ext cx="2167471" cy="338554"/>
          </a:xfrm>
          <a:prstGeom prst="rect">
            <a:avLst/>
          </a:prstGeom>
          <a:noFill/>
        </p:spPr>
        <p:txBody>
          <a:bodyPr wrap="square" rtlCol="0">
            <a:spAutoFit/>
          </a:bodyPr>
          <a:lstStyle/>
          <a:p>
            <a:pPr algn="ctr"/>
            <a:r>
              <a:rPr lang="ka-GE" sz="800" b="1">
                <a:solidFill>
                  <a:srgbClr val="7030A0"/>
                </a:solidFill>
              </a:rPr>
              <a:t>საქართველოს პროფესიონალ ბუღალტერთა და აუდიტორთა ფედერაცია</a:t>
            </a:r>
            <a:endParaRPr lang="ru-RU" sz="800" b="1" dirty="0">
              <a:solidFill>
                <a:srgbClr val="7030A0"/>
              </a:solidFill>
            </a:endParaRPr>
          </a:p>
        </p:txBody>
      </p:sp>
      <p:sp>
        <p:nvSpPr>
          <p:cNvPr id="9" name="TextBox 8">
            <a:extLst>
              <a:ext uri="{FF2B5EF4-FFF2-40B4-BE49-F238E27FC236}">
                <a16:creationId xmlns:a16="http://schemas.microsoft.com/office/drawing/2014/main" id="{71FB56B7-DF61-40F2-89B5-9D438CCDD298}"/>
              </a:ext>
            </a:extLst>
          </p:cNvPr>
          <p:cNvSpPr txBox="1"/>
          <p:nvPr/>
        </p:nvSpPr>
        <p:spPr>
          <a:xfrm>
            <a:off x="10799547" y="6448907"/>
            <a:ext cx="1106314" cy="253916"/>
          </a:xfrm>
          <a:prstGeom prst="rect">
            <a:avLst/>
          </a:prstGeom>
          <a:noFill/>
        </p:spPr>
        <p:txBody>
          <a:bodyPr wrap="square" rtlCol="0">
            <a:spAutoFit/>
          </a:bodyPr>
          <a:lstStyle/>
          <a:p>
            <a:pPr algn="ctr"/>
            <a:r>
              <a:rPr lang="ka-GE" sz="1050" b="1" dirty="0">
                <a:solidFill>
                  <a:srgbClr val="7030A0"/>
                </a:solidFill>
              </a:rPr>
              <a:t>16</a:t>
            </a:r>
            <a:r>
              <a:rPr lang="fi-FI" sz="1050" b="1" dirty="0">
                <a:solidFill>
                  <a:srgbClr val="7030A0"/>
                </a:solidFill>
              </a:rPr>
              <a:t>. </a:t>
            </a:r>
            <a:r>
              <a:rPr lang="ka-GE" sz="1050" b="1" dirty="0">
                <a:solidFill>
                  <a:srgbClr val="7030A0"/>
                </a:solidFill>
              </a:rPr>
              <a:t>სლაიდი</a:t>
            </a:r>
            <a:endParaRPr lang="ru-RU" sz="1050" b="1" dirty="0">
              <a:solidFill>
                <a:srgbClr val="7030A0"/>
              </a:solidFill>
            </a:endParaRPr>
          </a:p>
        </p:txBody>
      </p:sp>
      <p:sp>
        <p:nvSpPr>
          <p:cNvPr id="11" name="TextBox 10">
            <a:extLst>
              <a:ext uri="{FF2B5EF4-FFF2-40B4-BE49-F238E27FC236}">
                <a16:creationId xmlns:a16="http://schemas.microsoft.com/office/drawing/2014/main" id="{24FD69DD-174D-40BA-8B80-2CC684C686AD}"/>
              </a:ext>
            </a:extLst>
          </p:cNvPr>
          <p:cNvSpPr txBox="1"/>
          <p:nvPr/>
        </p:nvSpPr>
        <p:spPr>
          <a:xfrm>
            <a:off x="260773" y="287257"/>
            <a:ext cx="11248309" cy="2788007"/>
          </a:xfrm>
          <a:prstGeom prst="rect">
            <a:avLst/>
          </a:prstGeom>
          <a:noFill/>
        </p:spPr>
        <p:txBody>
          <a:bodyPr wrap="square" rtlCol="0">
            <a:spAutoFit/>
          </a:bodyPr>
          <a:lstStyle/>
          <a:p>
            <a:pPr marR="2540" algn="just">
              <a:lnSpc>
                <a:spcPct val="200000"/>
              </a:lnSpc>
              <a:spcAft>
                <a:spcPts val="1000"/>
              </a:spcAft>
              <a:tabLst>
                <a:tab pos="5941060" algn="l"/>
              </a:tabLst>
            </a:pPr>
            <a:r>
              <a:rPr lang="ka-GE" sz="1800" b="1" dirty="0">
                <a:solidFill>
                  <a:srgbClr val="7030A0"/>
                </a:solidFill>
                <a:effectLst/>
                <a:latin typeface="Sylfaen" panose="010A0502050306030303" pitchFamily="18" charset="0"/>
                <a:ea typeface="Calibri" panose="020F0502020204030204" pitchFamily="34" charset="0"/>
                <a:cs typeface="Calibri Light" panose="020F0302020204030204" pitchFamily="34" charset="0"/>
              </a:rPr>
              <a:t>2019 წლის 18-19 ნოემბერს „თვინინგის“ პროექტის“ ფარგლებში, ბაფის წარმომადგენლებმა მონაწილეობა მივიღეთ ორდღიან ვიზიტში საბერძნეთში, სადაც შევხვდით კოლეგებს, განვიხილეთ აუდიტის რეფორმის უპირატესობები და გამოწვევები, ერთმანეთს გაუზიარეს საუკეთესო პრაქტიკა სასერტიფიკაციო პროგრამებისა და საგამოცდო პროცესების განხორციელებასა და მონიტორინგზე,  გავეცანით საბერძნეთში მარეგულირებელსა და პროფესიულ ორგანიზაციას შორის ურთიერთობებს.</a:t>
            </a:r>
            <a:endParaRPr lang="ka-GE" sz="18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26971548"/>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1CC569C7-A21F-4D49-9DA1-FC634E6671A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6849" y="6361925"/>
            <a:ext cx="1349728" cy="360231"/>
          </a:xfrm>
          <a:prstGeom prst="rect">
            <a:avLst/>
          </a:prstGeom>
        </p:spPr>
      </p:pic>
      <p:cxnSp>
        <p:nvCxnSpPr>
          <p:cNvPr id="6" name="Прямая соединительная линия 5">
            <a:extLst>
              <a:ext uri="{FF2B5EF4-FFF2-40B4-BE49-F238E27FC236}">
                <a16:creationId xmlns:a16="http://schemas.microsoft.com/office/drawing/2014/main" id="{D5380E6C-AF7B-435F-9D49-A1357E1D13B0}"/>
              </a:ext>
            </a:extLst>
          </p:cNvPr>
          <p:cNvCxnSpPr/>
          <p:nvPr/>
        </p:nvCxnSpPr>
        <p:spPr>
          <a:xfrm>
            <a:off x="169333" y="6283231"/>
            <a:ext cx="1173652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63CE3694-E9E9-47CC-AA9A-68446B1E3AAC}"/>
              </a:ext>
            </a:extLst>
          </p:cNvPr>
          <p:cNvSpPr txBox="1"/>
          <p:nvPr/>
        </p:nvSpPr>
        <p:spPr>
          <a:xfrm>
            <a:off x="1603018" y="6384827"/>
            <a:ext cx="2167471" cy="338554"/>
          </a:xfrm>
          <a:prstGeom prst="rect">
            <a:avLst/>
          </a:prstGeom>
          <a:noFill/>
        </p:spPr>
        <p:txBody>
          <a:bodyPr wrap="square" rtlCol="0">
            <a:spAutoFit/>
          </a:bodyPr>
          <a:lstStyle/>
          <a:p>
            <a:pPr algn="ctr"/>
            <a:r>
              <a:rPr lang="ka-GE" sz="800" b="1">
                <a:solidFill>
                  <a:srgbClr val="7030A0"/>
                </a:solidFill>
              </a:rPr>
              <a:t>საქართველოს პროფესიონალ ბუღალტერთა და აუდიტორთა ფედერაცია</a:t>
            </a:r>
            <a:endParaRPr lang="ru-RU" sz="800" b="1" dirty="0">
              <a:solidFill>
                <a:srgbClr val="7030A0"/>
              </a:solidFill>
            </a:endParaRPr>
          </a:p>
        </p:txBody>
      </p:sp>
      <p:sp>
        <p:nvSpPr>
          <p:cNvPr id="9" name="TextBox 8">
            <a:extLst>
              <a:ext uri="{FF2B5EF4-FFF2-40B4-BE49-F238E27FC236}">
                <a16:creationId xmlns:a16="http://schemas.microsoft.com/office/drawing/2014/main" id="{71FB56B7-DF61-40F2-89B5-9D438CCDD298}"/>
              </a:ext>
            </a:extLst>
          </p:cNvPr>
          <p:cNvSpPr txBox="1"/>
          <p:nvPr/>
        </p:nvSpPr>
        <p:spPr>
          <a:xfrm>
            <a:off x="10799547" y="6448907"/>
            <a:ext cx="1106314" cy="253916"/>
          </a:xfrm>
          <a:prstGeom prst="rect">
            <a:avLst/>
          </a:prstGeom>
          <a:noFill/>
        </p:spPr>
        <p:txBody>
          <a:bodyPr wrap="square" rtlCol="0">
            <a:spAutoFit/>
          </a:bodyPr>
          <a:lstStyle/>
          <a:p>
            <a:pPr algn="ctr"/>
            <a:r>
              <a:rPr lang="ka-GE" sz="1050" b="1" dirty="0">
                <a:solidFill>
                  <a:srgbClr val="7030A0"/>
                </a:solidFill>
              </a:rPr>
              <a:t>17.</a:t>
            </a:r>
            <a:r>
              <a:rPr lang="fi-FI" sz="1050" b="1" dirty="0">
                <a:solidFill>
                  <a:srgbClr val="7030A0"/>
                </a:solidFill>
              </a:rPr>
              <a:t> </a:t>
            </a:r>
            <a:r>
              <a:rPr lang="ka-GE" sz="1050" b="1" dirty="0">
                <a:solidFill>
                  <a:srgbClr val="7030A0"/>
                </a:solidFill>
              </a:rPr>
              <a:t>სლაიდი</a:t>
            </a:r>
            <a:endParaRPr lang="ru-RU" sz="1050" b="1" dirty="0">
              <a:solidFill>
                <a:srgbClr val="7030A0"/>
              </a:solidFill>
            </a:endParaRPr>
          </a:p>
        </p:txBody>
      </p:sp>
      <p:sp>
        <p:nvSpPr>
          <p:cNvPr id="11" name="TextBox 10">
            <a:extLst>
              <a:ext uri="{FF2B5EF4-FFF2-40B4-BE49-F238E27FC236}">
                <a16:creationId xmlns:a16="http://schemas.microsoft.com/office/drawing/2014/main" id="{24FD69DD-174D-40BA-8B80-2CC684C686AD}"/>
              </a:ext>
            </a:extLst>
          </p:cNvPr>
          <p:cNvSpPr txBox="1"/>
          <p:nvPr/>
        </p:nvSpPr>
        <p:spPr>
          <a:xfrm>
            <a:off x="82938" y="540358"/>
            <a:ext cx="11736528" cy="4204356"/>
          </a:xfrm>
          <a:prstGeom prst="rect">
            <a:avLst/>
          </a:prstGeom>
          <a:noFill/>
        </p:spPr>
        <p:txBody>
          <a:bodyPr wrap="square" rtlCol="0">
            <a:spAutoFit/>
          </a:bodyPr>
          <a:lstStyle/>
          <a:p>
            <a:pPr marL="342900" indent="-342900" algn="just">
              <a:lnSpc>
                <a:spcPct val="150000"/>
              </a:lnSpc>
              <a:buFont typeface="Arial" panose="020B0604020202020204" pitchFamily="34" charset="0"/>
              <a:buChar char="•"/>
            </a:pPr>
            <a:r>
              <a:rPr lang="ka-GE" sz="2000" b="1" dirty="0">
                <a:solidFill>
                  <a:srgbClr val="7030A0"/>
                </a:solidFill>
              </a:rPr>
              <a:t>ბუღალტერთა საერთაშორისო ფედერაციაში წარდგენილი 2020 – 2021 წლების ბაფის სამოქმედო გეგმის განხორციელება.</a:t>
            </a:r>
          </a:p>
          <a:p>
            <a:pPr marL="342900" indent="-342900" algn="just">
              <a:lnSpc>
                <a:spcPct val="150000"/>
              </a:lnSpc>
              <a:buFont typeface="Arial" panose="020B0604020202020204" pitchFamily="34" charset="0"/>
              <a:buChar char="•"/>
            </a:pPr>
            <a:r>
              <a:rPr lang="ka-GE" sz="2000" b="1" dirty="0">
                <a:solidFill>
                  <a:srgbClr val="7030A0"/>
                </a:solidFill>
              </a:rPr>
              <a:t>განათლებისა და სერტიფიცირების სისტემის განვითარება და სრულყოფა.</a:t>
            </a:r>
          </a:p>
          <a:p>
            <a:pPr marL="342900" indent="-342900" algn="just">
              <a:lnSpc>
                <a:spcPct val="150000"/>
              </a:lnSpc>
              <a:buFont typeface="Arial" panose="020B0604020202020204" pitchFamily="34" charset="0"/>
              <a:buChar char="•"/>
            </a:pPr>
            <a:r>
              <a:rPr lang="ka-GE" sz="2000" b="1" dirty="0">
                <a:solidFill>
                  <a:srgbClr val="7030A0"/>
                </a:solidFill>
              </a:rPr>
              <a:t>ბაფის წევრი აუდიტორებისა და აუდიტური ფირმების ხარისხის კონტროლის სისტემის განვითარებისა და სრულყოფის ხელშეწყობა.</a:t>
            </a:r>
          </a:p>
          <a:p>
            <a:pPr marL="342900" indent="-342900" algn="just">
              <a:lnSpc>
                <a:spcPct val="150000"/>
              </a:lnSpc>
              <a:buFont typeface="Arial" panose="020B0604020202020204" pitchFamily="34" charset="0"/>
              <a:buChar char="•"/>
            </a:pPr>
            <a:r>
              <a:rPr lang="ka-GE" sz="2000" b="1" dirty="0">
                <a:solidFill>
                  <a:srgbClr val="7030A0"/>
                </a:solidFill>
              </a:rPr>
              <a:t>ბაფის წევრებთან სისტემატიური მუშაობა, ეთიკის კოდექსისა და ხარისხის კონტროლის სისტემის მიმართ დადგენილი მოთხოვნების დაცვისა და პასუხისმგებლობის ამაღლების მიზნით.</a:t>
            </a:r>
          </a:p>
          <a:p>
            <a:pPr marL="342900" indent="-342900" algn="just">
              <a:lnSpc>
                <a:spcPct val="150000"/>
              </a:lnSpc>
              <a:buFont typeface="Arial" panose="020B0604020202020204" pitchFamily="34" charset="0"/>
              <a:buChar char="•"/>
            </a:pPr>
            <a:r>
              <a:rPr lang="ka-GE" sz="2000" b="1" dirty="0">
                <a:solidFill>
                  <a:srgbClr val="7030A0"/>
                </a:solidFill>
              </a:rPr>
              <a:t>პროფესიისა და ჩვენი ორგანიზაციის პოპულარიზაციის კუთხით წევრებთან და საზოგადოებასთან ურთიერთობის სტრატეგიის განვითარება. </a:t>
            </a:r>
          </a:p>
        </p:txBody>
      </p:sp>
      <p:sp>
        <p:nvSpPr>
          <p:cNvPr id="7" name="TextBox 6">
            <a:extLst>
              <a:ext uri="{FF2B5EF4-FFF2-40B4-BE49-F238E27FC236}">
                <a16:creationId xmlns:a16="http://schemas.microsoft.com/office/drawing/2014/main" id="{0FDEFC76-2D73-4484-8339-58EA87B1E2CC}"/>
              </a:ext>
            </a:extLst>
          </p:cNvPr>
          <p:cNvSpPr txBox="1"/>
          <p:nvPr/>
        </p:nvSpPr>
        <p:spPr>
          <a:xfrm>
            <a:off x="0" y="0"/>
            <a:ext cx="12191998" cy="461665"/>
          </a:xfrm>
          <a:prstGeom prst="rect">
            <a:avLst/>
          </a:prstGeom>
          <a:solidFill>
            <a:schemeClr val="accent4">
              <a:lumMod val="20000"/>
              <a:lumOff val="80000"/>
            </a:schemeClr>
          </a:solidFill>
        </p:spPr>
        <p:txBody>
          <a:bodyPr wrap="square" rtlCol="0">
            <a:spAutoFit/>
          </a:bodyPr>
          <a:lstStyle/>
          <a:p>
            <a:pPr algn="ctr"/>
            <a:r>
              <a:rPr lang="ka-GE" sz="2400" b="1" dirty="0">
                <a:solidFill>
                  <a:srgbClr val="FF0000"/>
                </a:solidFill>
              </a:rPr>
              <a:t>ბაფის სამომავლო სამოქმედო გეგმა</a:t>
            </a:r>
            <a:endParaRPr lang="ka-GE" b="1" dirty="0">
              <a:solidFill>
                <a:srgbClr val="FF0000"/>
              </a:solidFill>
            </a:endParaRPr>
          </a:p>
        </p:txBody>
      </p:sp>
    </p:spTree>
    <p:extLst>
      <p:ext uri="{BB962C8B-B14F-4D97-AF65-F5344CB8AC3E}">
        <p14:creationId xmlns:p14="http://schemas.microsoft.com/office/powerpoint/2010/main" val="168062514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1">
                                            <p:txEl>
                                              <p:pRg st="1" end="1"/>
                                            </p:txEl>
                                          </p:spTgt>
                                        </p:tgtEl>
                                        <p:attrNameLst>
                                          <p:attrName>style.visibility</p:attrName>
                                        </p:attrNameLst>
                                      </p:cBhvr>
                                      <p:to>
                                        <p:strVal val="visible"/>
                                      </p:to>
                                    </p:set>
                                    <p:animEffect transition="in" filter="fade">
                                      <p:cBhvr>
                                        <p:cTn id="14" dur="1000"/>
                                        <p:tgtEl>
                                          <p:spTgt spid="11">
                                            <p:txEl>
                                              <p:pRg st="1" end="1"/>
                                            </p:txEl>
                                          </p:spTgt>
                                        </p:tgtEl>
                                      </p:cBhvr>
                                    </p:animEffect>
                                    <p:anim calcmode="lin" valueType="num">
                                      <p:cBhvr>
                                        <p:cTn id="15"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1">
                                            <p:txEl>
                                              <p:pRg st="2" end="2"/>
                                            </p:txEl>
                                          </p:spTgt>
                                        </p:tgtEl>
                                        <p:attrNameLst>
                                          <p:attrName>style.visibility</p:attrName>
                                        </p:attrNameLst>
                                      </p:cBhvr>
                                      <p:to>
                                        <p:strVal val="visible"/>
                                      </p:to>
                                    </p:set>
                                    <p:animEffect transition="in" filter="fade">
                                      <p:cBhvr>
                                        <p:cTn id="21" dur="1000"/>
                                        <p:tgtEl>
                                          <p:spTgt spid="11">
                                            <p:txEl>
                                              <p:pRg st="2" end="2"/>
                                            </p:txEl>
                                          </p:spTgt>
                                        </p:tgtEl>
                                      </p:cBhvr>
                                    </p:animEffect>
                                    <p:anim calcmode="lin" valueType="num">
                                      <p:cBhvr>
                                        <p:cTn id="22"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1">
                                            <p:txEl>
                                              <p:pRg st="3" end="3"/>
                                            </p:txEl>
                                          </p:spTgt>
                                        </p:tgtEl>
                                        <p:attrNameLst>
                                          <p:attrName>style.visibility</p:attrName>
                                        </p:attrNameLst>
                                      </p:cBhvr>
                                      <p:to>
                                        <p:strVal val="visible"/>
                                      </p:to>
                                    </p:set>
                                    <p:animEffect transition="in" filter="fade">
                                      <p:cBhvr>
                                        <p:cTn id="28" dur="1000"/>
                                        <p:tgtEl>
                                          <p:spTgt spid="11">
                                            <p:txEl>
                                              <p:pRg st="3" end="3"/>
                                            </p:txEl>
                                          </p:spTgt>
                                        </p:tgtEl>
                                      </p:cBhvr>
                                    </p:animEffect>
                                    <p:anim calcmode="lin" valueType="num">
                                      <p:cBhvr>
                                        <p:cTn id="29" dur="1000" fill="hold"/>
                                        <p:tgtEl>
                                          <p:spTgt spid="1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1">
                                            <p:txEl>
                                              <p:pRg st="4" end="4"/>
                                            </p:txEl>
                                          </p:spTgt>
                                        </p:tgtEl>
                                        <p:attrNameLst>
                                          <p:attrName>style.visibility</p:attrName>
                                        </p:attrNameLst>
                                      </p:cBhvr>
                                      <p:to>
                                        <p:strVal val="visible"/>
                                      </p:to>
                                    </p:set>
                                    <p:animEffect transition="in" filter="fade">
                                      <p:cBhvr>
                                        <p:cTn id="35" dur="1000"/>
                                        <p:tgtEl>
                                          <p:spTgt spid="11">
                                            <p:txEl>
                                              <p:pRg st="4" end="4"/>
                                            </p:txEl>
                                          </p:spTgt>
                                        </p:tgtEl>
                                      </p:cBhvr>
                                    </p:animEffect>
                                    <p:anim calcmode="lin" valueType="num">
                                      <p:cBhvr>
                                        <p:cTn id="36" dur="10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1CC569C7-A21F-4D49-9DA1-FC634E6671A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6849" y="6361925"/>
            <a:ext cx="1349728" cy="360231"/>
          </a:xfrm>
          <a:prstGeom prst="rect">
            <a:avLst/>
          </a:prstGeom>
        </p:spPr>
      </p:pic>
      <p:cxnSp>
        <p:nvCxnSpPr>
          <p:cNvPr id="6" name="Прямая соединительная линия 5">
            <a:extLst>
              <a:ext uri="{FF2B5EF4-FFF2-40B4-BE49-F238E27FC236}">
                <a16:creationId xmlns:a16="http://schemas.microsoft.com/office/drawing/2014/main" id="{D5380E6C-AF7B-435F-9D49-A1357E1D13B0}"/>
              </a:ext>
            </a:extLst>
          </p:cNvPr>
          <p:cNvCxnSpPr/>
          <p:nvPr/>
        </p:nvCxnSpPr>
        <p:spPr>
          <a:xfrm>
            <a:off x="169333" y="6283231"/>
            <a:ext cx="1173652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63CE3694-E9E9-47CC-AA9A-68446B1E3AAC}"/>
              </a:ext>
            </a:extLst>
          </p:cNvPr>
          <p:cNvSpPr txBox="1"/>
          <p:nvPr/>
        </p:nvSpPr>
        <p:spPr>
          <a:xfrm>
            <a:off x="1603018" y="6384827"/>
            <a:ext cx="2167471" cy="338554"/>
          </a:xfrm>
          <a:prstGeom prst="rect">
            <a:avLst/>
          </a:prstGeom>
          <a:noFill/>
        </p:spPr>
        <p:txBody>
          <a:bodyPr wrap="square" rtlCol="0">
            <a:spAutoFit/>
          </a:bodyPr>
          <a:lstStyle/>
          <a:p>
            <a:pPr algn="ctr"/>
            <a:r>
              <a:rPr lang="ka-GE" sz="800" b="1">
                <a:solidFill>
                  <a:srgbClr val="7030A0"/>
                </a:solidFill>
              </a:rPr>
              <a:t>საქართველოს პროფესიონალ ბუღალტერთა და აუდიტორთა ფედერაცია</a:t>
            </a:r>
            <a:endParaRPr lang="ru-RU" sz="800" b="1" dirty="0">
              <a:solidFill>
                <a:srgbClr val="7030A0"/>
              </a:solidFill>
            </a:endParaRPr>
          </a:p>
        </p:txBody>
      </p:sp>
      <p:sp>
        <p:nvSpPr>
          <p:cNvPr id="9" name="TextBox 8">
            <a:extLst>
              <a:ext uri="{FF2B5EF4-FFF2-40B4-BE49-F238E27FC236}">
                <a16:creationId xmlns:a16="http://schemas.microsoft.com/office/drawing/2014/main" id="{71FB56B7-DF61-40F2-89B5-9D438CCDD298}"/>
              </a:ext>
            </a:extLst>
          </p:cNvPr>
          <p:cNvSpPr txBox="1"/>
          <p:nvPr/>
        </p:nvSpPr>
        <p:spPr>
          <a:xfrm>
            <a:off x="10799547" y="6448907"/>
            <a:ext cx="1106314" cy="253916"/>
          </a:xfrm>
          <a:prstGeom prst="rect">
            <a:avLst/>
          </a:prstGeom>
          <a:noFill/>
        </p:spPr>
        <p:txBody>
          <a:bodyPr wrap="square" rtlCol="0">
            <a:spAutoFit/>
          </a:bodyPr>
          <a:lstStyle/>
          <a:p>
            <a:pPr algn="ctr"/>
            <a:r>
              <a:rPr lang="ka-GE" sz="1050" b="1" dirty="0">
                <a:solidFill>
                  <a:srgbClr val="7030A0"/>
                </a:solidFill>
              </a:rPr>
              <a:t>18</a:t>
            </a:r>
            <a:r>
              <a:rPr lang="fi-FI" sz="1050" b="1" dirty="0">
                <a:solidFill>
                  <a:srgbClr val="7030A0"/>
                </a:solidFill>
              </a:rPr>
              <a:t>. </a:t>
            </a:r>
            <a:r>
              <a:rPr lang="ka-GE" sz="1050" b="1" dirty="0">
                <a:solidFill>
                  <a:srgbClr val="7030A0"/>
                </a:solidFill>
              </a:rPr>
              <a:t>სლაიდი</a:t>
            </a:r>
            <a:endParaRPr lang="ru-RU" sz="1050" b="1" dirty="0">
              <a:solidFill>
                <a:srgbClr val="7030A0"/>
              </a:solidFill>
            </a:endParaRPr>
          </a:p>
        </p:txBody>
      </p:sp>
      <p:sp>
        <p:nvSpPr>
          <p:cNvPr id="11" name="TextBox 10">
            <a:extLst>
              <a:ext uri="{FF2B5EF4-FFF2-40B4-BE49-F238E27FC236}">
                <a16:creationId xmlns:a16="http://schemas.microsoft.com/office/drawing/2014/main" id="{24FD69DD-174D-40BA-8B80-2CC684C686AD}"/>
              </a:ext>
            </a:extLst>
          </p:cNvPr>
          <p:cNvSpPr txBox="1"/>
          <p:nvPr/>
        </p:nvSpPr>
        <p:spPr>
          <a:xfrm>
            <a:off x="395112" y="1308666"/>
            <a:ext cx="10645421" cy="3836499"/>
          </a:xfrm>
          <a:prstGeom prst="rect">
            <a:avLst/>
          </a:prstGeom>
          <a:noFill/>
        </p:spPr>
        <p:txBody>
          <a:bodyPr wrap="square" rtlCol="0">
            <a:spAutoFit/>
          </a:bodyPr>
          <a:lstStyle/>
          <a:p>
            <a:pPr algn="ctr">
              <a:lnSpc>
                <a:spcPct val="200000"/>
              </a:lnSpc>
            </a:pPr>
            <a:r>
              <a:rPr lang="ru-RU" sz="4000" b="1" dirty="0">
                <a:solidFill>
                  <a:srgbClr val="7030A0"/>
                </a:solidFill>
              </a:rPr>
              <a:t>ს</a:t>
            </a:r>
            <a:r>
              <a:rPr lang="ka-GE" sz="4000" b="1" dirty="0">
                <a:solidFill>
                  <a:srgbClr val="7030A0"/>
                </a:solidFill>
              </a:rPr>
              <a:t>აანგარიშო პერიოდში გაწეული საქმიანობისათვის </a:t>
            </a:r>
          </a:p>
          <a:p>
            <a:pPr algn="ctr">
              <a:lnSpc>
                <a:spcPct val="200000"/>
              </a:lnSpc>
            </a:pPr>
            <a:r>
              <a:rPr lang="ka-GE" sz="4800" b="1" dirty="0">
                <a:solidFill>
                  <a:srgbClr val="7030A0"/>
                </a:solidFill>
              </a:rPr>
              <a:t>მადლობას   ვუხდით!</a:t>
            </a:r>
            <a:endParaRPr lang="ka-GE" sz="4800" b="1" dirty="0">
              <a:solidFill>
                <a:srgbClr val="FF0000"/>
              </a:solidFill>
            </a:endParaRPr>
          </a:p>
        </p:txBody>
      </p:sp>
    </p:spTree>
    <p:extLst>
      <p:ext uri="{BB962C8B-B14F-4D97-AF65-F5344CB8AC3E}">
        <p14:creationId xmlns:p14="http://schemas.microsoft.com/office/powerpoint/2010/main" val="77073053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1">
                                            <p:txEl>
                                              <p:pRg st="1" end="1"/>
                                            </p:txEl>
                                          </p:spTgt>
                                        </p:tgtEl>
                                        <p:attrNameLst>
                                          <p:attrName>style.visibility</p:attrName>
                                        </p:attrNameLst>
                                      </p:cBhvr>
                                      <p:to>
                                        <p:strVal val="visible"/>
                                      </p:to>
                                    </p:set>
                                    <p:animEffect transition="in" filter="fade">
                                      <p:cBhvr>
                                        <p:cTn id="14" dur="1000"/>
                                        <p:tgtEl>
                                          <p:spTgt spid="11">
                                            <p:txEl>
                                              <p:pRg st="1" end="1"/>
                                            </p:txEl>
                                          </p:spTgt>
                                        </p:tgtEl>
                                      </p:cBhvr>
                                    </p:animEffect>
                                    <p:anim calcmode="lin" valueType="num">
                                      <p:cBhvr>
                                        <p:cTn id="15" dur="1000" fill="hold"/>
                                        <p:tgtEl>
                                          <p:spTgt spid="1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1">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1CC569C7-A21F-4D49-9DA1-FC634E6671A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6849" y="6361925"/>
            <a:ext cx="1349728" cy="360231"/>
          </a:xfrm>
          <a:prstGeom prst="rect">
            <a:avLst/>
          </a:prstGeom>
        </p:spPr>
      </p:pic>
      <p:cxnSp>
        <p:nvCxnSpPr>
          <p:cNvPr id="6" name="Прямая соединительная линия 5">
            <a:extLst>
              <a:ext uri="{FF2B5EF4-FFF2-40B4-BE49-F238E27FC236}">
                <a16:creationId xmlns:a16="http://schemas.microsoft.com/office/drawing/2014/main" id="{D5380E6C-AF7B-435F-9D49-A1357E1D13B0}"/>
              </a:ext>
            </a:extLst>
          </p:cNvPr>
          <p:cNvCxnSpPr/>
          <p:nvPr/>
        </p:nvCxnSpPr>
        <p:spPr>
          <a:xfrm>
            <a:off x="169333" y="6283231"/>
            <a:ext cx="1173652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63CE3694-E9E9-47CC-AA9A-68446B1E3AAC}"/>
              </a:ext>
            </a:extLst>
          </p:cNvPr>
          <p:cNvSpPr txBox="1"/>
          <p:nvPr/>
        </p:nvSpPr>
        <p:spPr>
          <a:xfrm>
            <a:off x="1603018" y="6384827"/>
            <a:ext cx="2167471" cy="338554"/>
          </a:xfrm>
          <a:prstGeom prst="rect">
            <a:avLst/>
          </a:prstGeom>
          <a:noFill/>
        </p:spPr>
        <p:txBody>
          <a:bodyPr wrap="square" rtlCol="0">
            <a:spAutoFit/>
          </a:bodyPr>
          <a:lstStyle/>
          <a:p>
            <a:pPr algn="ctr"/>
            <a:r>
              <a:rPr lang="ka-GE" sz="800" b="1">
                <a:solidFill>
                  <a:srgbClr val="7030A0"/>
                </a:solidFill>
              </a:rPr>
              <a:t>საქართველოს პროფესიონალ ბუღალტერთა და აუდიტორთა ფედერაცია</a:t>
            </a:r>
            <a:endParaRPr lang="ru-RU" sz="800" b="1" dirty="0">
              <a:solidFill>
                <a:srgbClr val="7030A0"/>
              </a:solidFill>
            </a:endParaRPr>
          </a:p>
        </p:txBody>
      </p:sp>
      <p:sp>
        <p:nvSpPr>
          <p:cNvPr id="9" name="TextBox 8">
            <a:extLst>
              <a:ext uri="{FF2B5EF4-FFF2-40B4-BE49-F238E27FC236}">
                <a16:creationId xmlns:a16="http://schemas.microsoft.com/office/drawing/2014/main" id="{71FB56B7-DF61-40F2-89B5-9D438CCDD298}"/>
              </a:ext>
            </a:extLst>
          </p:cNvPr>
          <p:cNvSpPr txBox="1"/>
          <p:nvPr/>
        </p:nvSpPr>
        <p:spPr>
          <a:xfrm>
            <a:off x="10799547" y="6448907"/>
            <a:ext cx="1106314" cy="253916"/>
          </a:xfrm>
          <a:prstGeom prst="rect">
            <a:avLst/>
          </a:prstGeom>
          <a:noFill/>
        </p:spPr>
        <p:txBody>
          <a:bodyPr wrap="square" rtlCol="0">
            <a:spAutoFit/>
          </a:bodyPr>
          <a:lstStyle/>
          <a:p>
            <a:pPr algn="ctr"/>
            <a:r>
              <a:rPr lang="ka-GE" sz="1050" b="1" dirty="0">
                <a:solidFill>
                  <a:srgbClr val="7030A0"/>
                </a:solidFill>
              </a:rPr>
              <a:t>19</a:t>
            </a:r>
            <a:r>
              <a:rPr lang="fi-FI" sz="1050" b="1" dirty="0">
                <a:solidFill>
                  <a:srgbClr val="7030A0"/>
                </a:solidFill>
              </a:rPr>
              <a:t>. </a:t>
            </a:r>
            <a:r>
              <a:rPr lang="ka-GE" sz="1050" b="1" dirty="0">
                <a:solidFill>
                  <a:srgbClr val="7030A0"/>
                </a:solidFill>
              </a:rPr>
              <a:t>სლაიდი</a:t>
            </a:r>
            <a:endParaRPr lang="ru-RU" sz="1050" b="1" dirty="0">
              <a:solidFill>
                <a:srgbClr val="7030A0"/>
              </a:solidFill>
            </a:endParaRPr>
          </a:p>
        </p:txBody>
      </p:sp>
      <p:sp>
        <p:nvSpPr>
          <p:cNvPr id="11" name="TextBox 10">
            <a:extLst>
              <a:ext uri="{FF2B5EF4-FFF2-40B4-BE49-F238E27FC236}">
                <a16:creationId xmlns:a16="http://schemas.microsoft.com/office/drawing/2014/main" id="{24FD69DD-174D-40BA-8B80-2CC684C686AD}"/>
              </a:ext>
            </a:extLst>
          </p:cNvPr>
          <p:cNvSpPr txBox="1"/>
          <p:nvPr/>
        </p:nvSpPr>
        <p:spPr>
          <a:xfrm>
            <a:off x="169333" y="455388"/>
            <a:ext cx="11572204" cy="4708981"/>
          </a:xfrm>
          <a:prstGeom prst="rect">
            <a:avLst/>
          </a:prstGeom>
          <a:noFill/>
        </p:spPr>
        <p:txBody>
          <a:bodyPr wrap="square" rtlCol="0">
            <a:spAutoFit/>
          </a:bodyPr>
          <a:lstStyle/>
          <a:p>
            <a:pPr marL="342900" indent="-342900" algn="just">
              <a:buFont typeface="Arial" panose="020B0604020202020204" pitchFamily="34" charset="0"/>
              <a:buChar char="•"/>
            </a:pPr>
            <a:r>
              <a:rPr lang="ka-GE" sz="2000" b="1" dirty="0">
                <a:solidFill>
                  <a:srgbClr val="7030A0"/>
                </a:solidFill>
              </a:rPr>
              <a:t>ბაფის ყველა წევრს - რუტინული შრომის, პროფესიული ერთგულებისა და ეთიკური ღირებულებების პატივისცემისათვის .</a:t>
            </a:r>
          </a:p>
          <a:p>
            <a:pPr algn="just"/>
            <a:endParaRPr lang="ka-GE" sz="2000" b="1" dirty="0">
              <a:solidFill>
                <a:srgbClr val="7030A0"/>
              </a:solidFill>
            </a:endParaRPr>
          </a:p>
          <a:p>
            <a:pPr marL="342900" indent="-342900" algn="just">
              <a:buFont typeface="Arial" panose="020B0604020202020204" pitchFamily="34" charset="0"/>
              <a:buChar char="•"/>
            </a:pPr>
            <a:r>
              <a:rPr lang="ka-GE" sz="2000" b="1" dirty="0">
                <a:solidFill>
                  <a:srgbClr val="7030A0"/>
                </a:solidFill>
              </a:rPr>
              <a:t>თქვენ, ამ შეკრების დელეგატებს, 8000 კაციანი კოლექტივის წარმომადგენლებს -საზოგადოებრივი აქტივობისა და ორგანიზაციის იდეების მხარდაჭერისათვის.</a:t>
            </a:r>
          </a:p>
          <a:p>
            <a:pPr algn="just"/>
            <a:endParaRPr lang="ka-GE" sz="2000" b="1" dirty="0">
              <a:solidFill>
                <a:srgbClr val="7030A0"/>
              </a:solidFill>
            </a:endParaRPr>
          </a:p>
          <a:p>
            <a:pPr marL="342900" indent="-342900" algn="just">
              <a:buFont typeface="Arial" panose="020B0604020202020204" pitchFamily="34" charset="0"/>
              <a:buChar char="•"/>
            </a:pPr>
            <a:r>
              <a:rPr lang="ka-GE" sz="2000" b="1" dirty="0">
                <a:solidFill>
                  <a:srgbClr val="7030A0"/>
                </a:solidFill>
              </a:rPr>
              <a:t>ყველა იმ საერთაშორისო ორგანიზაციასა  და ადგილობრივ საზედამხედველო სამსახურს პროფესიის განვითარებაში გაწეული დახმარებისათვის.</a:t>
            </a:r>
          </a:p>
          <a:p>
            <a:pPr marL="342900" indent="-342900" algn="just">
              <a:buFont typeface="Arial" panose="020B0604020202020204" pitchFamily="34" charset="0"/>
              <a:buChar char="•"/>
            </a:pPr>
            <a:endParaRPr lang="en-US" sz="2000" b="1" dirty="0">
              <a:solidFill>
                <a:srgbClr val="7030A0"/>
              </a:solidFill>
            </a:endParaRPr>
          </a:p>
          <a:p>
            <a:pPr marL="342900" indent="-342900" algn="just">
              <a:buFont typeface="Arial" panose="020B0604020202020204" pitchFamily="34" charset="0"/>
              <a:buChar char="•"/>
            </a:pPr>
            <a:r>
              <a:rPr lang="ka-GE" sz="2000" b="1" dirty="0">
                <a:solidFill>
                  <a:srgbClr val="7030A0"/>
                </a:solidFill>
              </a:rPr>
              <a:t>გამგეობის წევრებს, კომიტეტების წევრებს დირექციასა და ადმინისტრაციას ასეთი ერთსულოვნებისა და გუნდური მუშაობისათვის. </a:t>
            </a:r>
          </a:p>
          <a:p>
            <a:pPr algn="just"/>
            <a:endParaRPr lang="en-US" sz="2000" b="1" dirty="0">
              <a:solidFill>
                <a:srgbClr val="7030A0"/>
              </a:solidFill>
            </a:endParaRPr>
          </a:p>
          <a:p>
            <a:pPr marL="342900" indent="-342900" algn="just">
              <a:buFont typeface="Arial" panose="020B0604020202020204" pitchFamily="34" charset="0"/>
              <a:buChar char="•"/>
            </a:pPr>
            <a:r>
              <a:rPr lang="ka-GE" sz="2000" b="1" dirty="0">
                <a:solidFill>
                  <a:srgbClr val="7030A0"/>
                </a:solidFill>
              </a:rPr>
              <a:t>საკონსულტაციო საბჭოს წევრებს, ბატონ  რევაზ ძაძამიას და ზურაბ ლალაზაშვილს - საანგარიშო პერიოდში გამგეობასთან ნაყოფიერი თანამშრომლობისათვის.</a:t>
            </a:r>
          </a:p>
          <a:p>
            <a:pPr marL="342900" indent="-342900" algn="just">
              <a:buFont typeface="Arial" panose="020B0604020202020204" pitchFamily="34" charset="0"/>
              <a:buChar char="•"/>
            </a:pPr>
            <a:endParaRPr lang="ka-GE" sz="2000" b="1" dirty="0">
              <a:solidFill>
                <a:srgbClr val="7030A0"/>
              </a:solidFill>
            </a:endParaRPr>
          </a:p>
        </p:txBody>
      </p:sp>
    </p:spTree>
    <p:extLst>
      <p:ext uri="{BB962C8B-B14F-4D97-AF65-F5344CB8AC3E}">
        <p14:creationId xmlns:p14="http://schemas.microsoft.com/office/powerpoint/2010/main" val="380304790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1">
                                            <p:txEl>
                                              <p:pRg st="2" end="2"/>
                                            </p:txEl>
                                          </p:spTgt>
                                        </p:tgtEl>
                                        <p:attrNameLst>
                                          <p:attrName>style.visibility</p:attrName>
                                        </p:attrNameLst>
                                      </p:cBhvr>
                                      <p:to>
                                        <p:strVal val="visible"/>
                                      </p:to>
                                    </p:set>
                                    <p:animEffect transition="in" filter="fade">
                                      <p:cBhvr>
                                        <p:cTn id="14" dur="1000"/>
                                        <p:tgtEl>
                                          <p:spTgt spid="11">
                                            <p:txEl>
                                              <p:pRg st="2" end="2"/>
                                            </p:txEl>
                                          </p:spTgt>
                                        </p:tgtEl>
                                      </p:cBhvr>
                                    </p:animEffect>
                                    <p:anim calcmode="lin" valueType="num">
                                      <p:cBhvr>
                                        <p:cTn id="15" dur="10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1">
                                            <p:txEl>
                                              <p:pRg st="4" end="4"/>
                                            </p:txEl>
                                          </p:spTgt>
                                        </p:tgtEl>
                                        <p:attrNameLst>
                                          <p:attrName>style.visibility</p:attrName>
                                        </p:attrNameLst>
                                      </p:cBhvr>
                                      <p:to>
                                        <p:strVal val="visible"/>
                                      </p:to>
                                    </p:set>
                                    <p:animEffect transition="in" filter="fade">
                                      <p:cBhvr>
                                        <p:cTn id="21" dur="1000"/>
                                        <p:tgtEl>
                                          <p:spTgt spid="11">
                                            <p:txEl>
                                              <p:pRg st="4" end="4"/>
                                            </p:txEl>
                                          </p:spTgt>
                                        </p:tgtEl>
                                      </p:cBhvr>
                                    </p:animEffect>
                                    <p:anim calcmode="lin" valueType="num">
                                      <p:cBhvr>
                                        <p:cTn id="22" dur="10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1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1">
                                            <p:txEl>
                                              <p:pRg st="6" end="6"/>
                                            </p:txEl>
                                          </p:spTgt>
                                        </p:tgtEl>
                                        <p:attrNameLst>
                                          <p:attrName>style.visibility</p:attrName>
                                        </p:attrNameLst>
                                      </p:cBhvr>
                                      <p:to>
                                        <p:strVal val="visible"/>
                                      </p:to>
                                    </p:set>
                                    <p:animEffect transition="in" filter="fade">
                                      <p:cBhvr>
                                        <p:cTn id="28" dur="1000"/>
                                        <p:tgtEl>
                                          <p:spTgt spid="11">
                                            <p:txEl>
                                              <p:pRg st="6" end="6"/>
                                            </p:txEl>
                                          </p:spTgt>
                                        </p:tgtEl>
                                      </p:cBhvr>
                                    </p:animEffect>
                                    <p:anim calcmode="lin" valueType="num">
                                      <p:cBhvr>
                                        <p:cTn id="29" dur="1000" fill="hold"/>
                                        <p:tgtEl>
                                          <p:spTgt spid="11">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11">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1">
                                            <p:txEl>
                                              <p:pRg st="8" end="8"/>
                                            </p:txEl>
                                          </p:spTgt>
                                        </p:tgtEl>
                                        <p:attrNameLst>
                                          <p:attrName>style.visibility</p:attrName>
                                        </p:attrNameLst>
                                      </p:cBhvr>
                                      <p:to>
                                        <p:strVal val="visible"/>
                                      </p:to>
                                    </p:set>
                                    <p:animEffect transition="in" filter="fade">
                                      <p:cBhvr>
                                        <p:cTn id="35" dur="1000"/>
                                        <p:tgtEl>
                                          <p:spTgt spid="11">
                                            <p:txEl>
                                              <p:pRg st="8" end="8"/>
                                            </p:txEl>
                                          </p:spTgt>
                                        </p:tgtEl>
                                      </p:cBhvr>
                                    </p:animEffect>
                                    <p:anim calcmode="lin" valueType="num">
                                      <p:cBhvr>
                                        <p:cTn id="36" dur="1000" fill="hold"/>
                                        <p:tgtEl>
                                          <p:spTgt spid="11">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11">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5B28240-208E-4DB3-8B45-8CA626EF30BD}"/>
              </a:ext>
            </a:extLst>
          </p:cNvPr>
          <p:cNvSpPr txBox="1"/>
          <p:nvPr/>
        </p:nvSpPr>
        <p:spPr>
          <a:xfrm>
            <a:off x="0" y="0"/>
            <a:ext cx="12192000" cy="538032"/>
          </a:xfrm>
          <a:prstGeom prst="rect">
            <a:avLst/>
          </a:prstGeom>
          <a:solidFill>
            <a:schemeClr val="accent4">
              <a:lumMod val="20000"/>
              <a:lumOff val="80000"/>
            </a:schemeClr>
          </a:solidFill>
        </p:spPr>
        <p:txBody>
          <a:bodyPr wrap="square" rtlCol="0">
            <a:spAutoFit/>
          </a:bodyPr>
          <a:lstStyle/>
          <a:p>
            <a:pPr algn="ctr">
              <a:lnSpc>
                <a:spcPct val="107000"/>
              </a:lnSpc>
              <a:spcAft>
                <a:spcPts val="800"/>
              </a:spcAft>
            </a:pPr>
            <a:r>
              <a:rPr lang="ka-GE" sz="2800" b="1" dirty="0">
                <a:solidFill>
                  <a:srgbClr val="FF0000"/>
                </a:solidFill>
                <a:effectLst/>
                <a:latin typeface="Sylfaen" panose="010A0502050306030303" pitchFamily="18" charset="0"/>
                <a:ea typeface="Calibri" panose="020F0502020204030204" pitchFamily="34" charset="0"/>
                <a:cs typeface="Times New Roman" panose="02020603050405020304" pitchFamily="18" charset="0"/>
              </a:rPr>
              <a:t>ორგანიზაციის მიზნები</a:t>
            </a:r>
            <a:endParaRPr lang="ka-GE"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8E31B262-14A1-4444-9B0E-0B7510680F34}"/>
              </a:ext>
            </a:extLst>
          </p:cNvPr>
          <p:cNvSpPr txBox="1"/>
          <p:nvPr/>
        </p:nvSpPr>
        <p:spPr>
          <a:xfrm>
            <a:off x="98854" y="986453"/>
            <a:ext cx="11807007" cy="4451027"/>
          </a:xfrm>
          <a:prstGeom prst="rect">
            <a:avLst/>
          </a:prstGeom>
          <a:noFill/>
        </p:spPr>
        <p:txBody>
          <a:bodyPr wrap="square" rtlCol="0">
            <a:spAutoFit/>
          </a:bodyPr>
          <a:lstStyle/>
          <a:p>
            <a:pPr marL="285750" lvl="0" indent="-285750">
              <a:lnSpc>
                <a:spcPct val="200000"/>
              </a:lnSpc>
              <a:buFont typeface="Arial" panose="020B0604020202020204" pitchFamily="34" charset="0"/>
              <a:buChar char="•"/>
            </a:pPr>
            <a:r>
              <a:rPr lang="ka-GE" b="1" dirty="0">
                <a:solidFill>
                  <a:srgbClr val="7030A0"/>
                </a:solidFill>
              </a:rPr>
              <a:t>ბაფი - როგორც </a:t>
            </a:r>
            <a:r>
              <a:rPr lang="en-US" b="1" dirty="0">
                <a:solidFill>
                  <a:srgbClr val="7030A0"/>
                </a:solidFill>
              </a:rPr>
              <a:t>IFAC</a:t>
            </a:r>
            <a:r>
              <a:rPr lang="ka-GE" b="1" dirty="0">
                <a:solidFill>
                  <a:srgbClr val="7030A0"/>
                </a:solidFill>
              </a:rPr>
              <a:t>-ის წევრი ორგანიზაცია ემსახურება საზოგადოებრივ ინტერესებს - ბუღალტრის პროფესიის აქტუალობის, რეპუტაციისა და ღირებულების ამაღლების გზით და მისი მთავარი ამოცანაა: </a:t>
            </a:r>
          </a:p>
          <a:p>
            <a:pPr marL="742950" lvl="1" indent="-285750">
              <a:lnSpc>
                <a:spcPct val="200000"/>
              </a:lnSpc>
              <a:buFont typeface="Trebuchet MS" panose="020B0603020202020204" pitchFamily="34" charset="0"/>
              <a:buChar char="−"/>
            </a:pPr>
            <a:r>
              <a:rPr lang="en-US" b="1" dirty="0">
                <a:solidFill>
                  <a:srgbClr val="7030A0"/>
                </a:solidFill>
              </a:rPr>
              <a:t>IFAC</a:t>
            </a:r>
            <a:r>
              <a:rPr lang="ka-GE" b="1" dirty="0">
                <a:solidFill>
                  <a:srgbClr val="7030A0"/>
                </a:solidFill>
              </a:rPr>
              <a:t>-ის სახელით ხელი შეუწყოს მაღალი ხარისხის საერთაშორისო სტანდარტების მიღებასა და დანერგვას, და ხარისხის უზრუნველყოფის მიმოხილვას,  ასევე მოკვლევისა და დისციპლინის სისტემების დაფუძნებას.</a:t>
            </a:r>
          </a:p>
          <a:p>
            <a:pPr marL="742950" lvl="1" indent="-285750">
              <a:lnSpc>
                <a:spcPct val="200000"/>
              </a:lnSpc>
              <a:buFont typeface="Trebuchet MS" panose="020B0603020202020204" pitchFamily="34" charset="0"/>
              <a:buChar char="−"/>
            </a:pPr>
            <a:r>
              <a:rPr lang="ka-GE" b="1" dirty="0">
                <a:solidFill>
                  <a:srgbClr val="7030A0"/>
                </a:solidFill>
              </a:rPr>
              <a:t>ბუღალტრებისა და აუდიტორების პროფესიული განვითარება და სერტიფიცირების</a:t>
            </a:r>
            <a:r>
              <a:rPr lang="en-US" b="1" dirty="0">
                <a:solidFill>
                  <a:srgbClr val="7030A0"/>
                </a:solidFill>
              </a:rPr>
              <a:t> </a:t>
            </a:r>
            <a:r>
              <a:rPr lang="ka-GE" b="1" dirty="0">
                <a:solidFill>
                  <a:srgbClr val="7030A0"/>
                </a:solidFill>
              </a:rPr>
              <a:t>სისტემების, მომავლის მოთხოვნების შესაბამისად  სრულყოფა.</a:t>
            </a:r>
          </a:p>
          <a:p>
            <a:pPr marL="742950" lvl="1" indent="-285750">
              <a:lnSpc>
                <a:spcPct val="200000"/>
              </a:lnSpc>
              <a:buFont typeface="Trebuchet MS" panose="020B0603020202020204" pitchFamily="34" charset="0"/>
              <a:buChar char="−"/>
            </a:pPr>
            <a:r>
              <a:rPr lang="ka-GE" b="1" dirty="0">
                <a:solidFill>
                  <a:srgbClr val="7030A0"/>
                </a:solidFill>
              </a:rPr>
              <a:t>ჩვენი გლობალური პროფესიის სახელით საჯაროდ აზრის გამოთქმა.</a:t>
            </a:r>
          </a:p>
        </p:txBody>
      </p:sp>
      <p:pic>
        <p:nvPicPr>
          <p:cNvPr id="8" name="Рисунок 7">
            <a:extLst>
              <a:ext uri="{FF2B5EF4-FFF2-40B4-BE49-F238E27FC236}">
                <a16:creationId xmlns:a16="http://schemas.microsoft.com/office/drawing/2014/main" id="{991DAED6-A672-4892-8C5C-935AAA51E08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6849" y="6361925"/>
            <a:ext cx="1349728" cy="360231"/>
          </a:xfrm>
          <a:prstGeom prst="rect">
            <a:avLst/>
          </a:prstGeom>
        </p:spPr>
      </p:pic>
      <p:cxnSp>
        <p:nvCxnSpPr>
          <p:cNvPr id="9" name="Прямая соединительная линия 8">
            <a:extLst>
              <a:ext uri="{FF2B5EF4-FFF2-40B4-BE49-F238E27FC236}">
                <a16:creationId xmlns:a16="http://schemas.microsoft.com/office/drawing/2014/main" id="{DA2A40FC-E910-4F2F-B986-DD02AEF058AB}"/>
              </a:ext>
            </a:extLst>
          </p:cNvPr>
          <p:cNvCxnSpPr/>
          <p:nvPr/>
        </p:nvCxnSpPr>
        <p:spPr>
          <a:xfrm>
            <a:off x="169333" y="6283231"/>
            <a:ext cx="1173652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F3C8D04F-3D74-4E4B-B2C9-4E70FC1612F2}"/>
              </a:ext>
            </a:extLst>
          </p:cNvPr>
          <p:cNvSpPr txBox="1"/>
          <p:nvPr/>
        </p:nvSpPr>
        <p:spPr>
          <a:xfrm>
            <a:off x="1603018" y="6384827"/>
            <a:ext cx="2167471" cy="338554"/>
          </a:xfrm>
          <a:prstGeom prst="rect">
            <a:avLst/>
          </a:prstGeom>
          <a:noFill/>
        </p:spPr>
        <p:txBody>
          <a:bodyPr wrap="square" rtlCol="0">
            <a:spAutoFit/>
          </a:bodyPr>
          <a:lstStyle/>
          <a:p>
            <a:pPr algn="ctr"/>
            <a:r>
              <a:rPr lang="ka-GE" sz="800" b="1">
                <a:solidFill>
                  <a:srgbClr val="7030A0"/>
                </a:solidFill>
              </a:rPr>
              <a:t>საქართველოს პროფესიონალ ბუღალტერთა და აუდიტორთა ფედერაცია</a:t>
            </a:r>
            <a:endParaRPr lang="ru-RU" sz="800" b="1" dirty="0">
              <a:solidFill>
                <a:srgbClr val="7030A0"/>
              </a:solidFill>
            </a:endParaRPr>
          </a:p>
        </p:txBody>
      </p:sp>
      <p:sp>
        <p:nvSpPr>
          <p:cNvPr id="11" name="TextBox 10">
            <a:extLst>
              <a:ext uri="{FF2B5EF4-FFF2-40B4-BE49-F238E27FC236}">
                <a16:creationId xmlns:a16="http://schemas.microsoft.com/office/drawing/2014/main" id="{7C2829FB-13B3-4BB3-9F88-19969754BEE5}"/>
              </a:ext>
            </a:extLst>
          </p:cNvPr>
          <p:cNvSpPr txBox="1"/>
          <p:nvPr/>
        </p:nvSpPr>
        <p:spPr>
          <a:xfrm>
            <a:off x="10799547" y="6448907"/>
            <a:ext cx="1106314" cy="253916"/>
          </a:xfrm>
          <a:prstGeom prst="rect">
            <a:avLst/>
          </a:prstGeom>
          <a:noFill/>
        </p:spPr>
        <p:txBody>
          <a:bodyPr wrap="square" rtlCol="0">
            <a:spAutoFit/>
          </a:bodyPr>
          <a:lstStyle/>
          <a:p>
            <a:pPr algn="ctr"/>
            <a:r>
              <a:rPr lang="ka-GE" sz="1050" b="1" dirty="0">
                <a:solidFill>
                  <a:srgbClr val="7030A0"/>
                </a:solidFill>
              </a:rPr>
              <a:t>2</a:t>
            </a:r>
            <a:r>
              <a:rPr lang="fi-FI" sz="1050" b="1" dirty="0">
                <a:solidFill>
                  <a:srgbClr val="7030A0"/>
                </a:solidFill>
              </a:rPr>
              <a:t>. </a:t>
            </a:r>
            <a:r>
              <a:rPr lang="ka-GE" sz="1050" b="1" dirty="0">
                <a:solidFill>
                  <a:srgbClr val="7030A0"/>
                </a:solidFill>
              </a:rPr>
              <a:t>სლაიდი</a:t>
            </a:r>
            <a:endParaRPr lang="ru-RU" sz="1050" b="1" dirty="0">
              <a:solidFill>
                <a:srgbClr val="7030A0"/>
              </a:solidFill>
            </a:endParaRPr>
          </a:p>
        </p:txBody>
      </p:sp>
    </p:spTree>
    <p:extLst>
      <p:ext uri="{BB962C8B-B14F-4D97-AF65-F5344CB8AC3E}">
        <p14:creationId xmlns:p14="http://schemas.microsoft.com/office/powerpoint/2010/main" val="35398875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35CA58CF-06BB-4EE5-8A31-B17F7DD2036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6849" y="6361925"/>
            <a:ext cx="1349728" cy="360231"/>
          </a:xfrm>
          <a:prstGeom prst="rect">
            <a:avLst/>
          </a:prstGeom>
        </p:spPr>
      </p:pic>
      <p:cxnSp>
        <p:nvCxnSpPr>
          <p:cNvPr id="5" name="Прямая соединительная линия 4">
            <a:extLst>
              <a:ext uri="{FF2B5EF4-FFF2-40B4-BE49-F238E27FC236}">
                <a16:creationId xmlns:a16="http://schemas.microsoft.com/office/drawing/2014/main" id="{401E0BDB-75F7-4EA1-B15B-023D9C6A8ECF}"/>
              </a:ext>
            </a:extLst>
          </p:cNvPr>
          <p:cNvCxnSpPr/>
          <p:nvPr/>
        </p:nvCxnSpPr>
        <p:spPr>
          <a:xfrm>
            <a:off x="169333" y="6283231"/>
            <a:ext cx="1173652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6505AF8E-A37C-4D68-AD0E-EE2C03F9F8D3}"/>
              </a:ext>
            </a:extLst>
          </p:cNvPr>
          <p:cNvSpPr txBox="1"/>
          <p:nvPr/>
        </p:nvSpPr>
        <p:spPr>
          <a:xfrm>
            <a:off x="1603018" y="6384827"/>
            <a:ext cx="2167471" cy="338554"/>
          </a:xfrm>
          <a:prstGeom prst="rect">
            <a:avLst/>
          </a:prstGeom>
          <a:noFill/>
        </p:spPr>
        <p:txBody>
          <a:bodyPr wrap="square" rtlCol="0">
            <a:spAutoFit/>
          </a:bodyPr>
          <a:lstStyle/>
          <a:p>
            <a:pPr algn="ctr"/>
            <a:r>
              <a:rPr lang="ka-GE" sz="800" b="1">
                <a:solidFill>
                  <a:srgbClr val="7030A0"/>
                </a:solidFill>
              </a:rPr>
              <a:t>საქართველოს პროფესიონალ ბუღალტერთა და აუდიტორთა ფედერაცია</a:t>
            </a:r>
            <a:endParaRPr lang="ru-RU" sz="800" b="1" dirty="0">
              <a:solidFill>
                <a:srgbClr val="7030A0"/>
              </a:solidFill>
            </a:endParaRPr>
          </a:p>
        </p:txBody>
      </p:sp>
      <p:sp>
        <p:nvSpPr>
          <p:cNvPr id="7" name="TextBox 6">
            <a:extLst>
              <a:ext uri="{FF2B5EF4-FFF2-40B4-BE49-F238E27FC236}">
                <a16:creationId xmlns:a16="http://schemas.microsoft.com/office/drawing/2014/main" id="{05DE9611-5514-4CA5-ACFF-06A352FCABB7}"/>
              </a:ext>
            </a:extLst>
          </p:cNvPr>
          <p:cNvSpPr txBox="1"/>
          <p:nvPr/>
        </p:nvSpPr>
        <p:spPr>
          <a:xfrm>
            <a:off x="10799547" y="6448907"/>
            <a:ext cx="1106314" cy="253916"/>
          </a:xfrm>
          <a:prstGeom prst="rect">
            <a:avLst/>
          </a:prstGeom>
          <a:noFill/>
        </p:spPr>
        <p:txBody>
          <a:bodyPr wrap="square" rtlCol="0">
            <a:spAutoFit/>
          </a:bodyPr>
          <a:lstStyle/>
          <a:p>
            <a:pPr algn="ctr"/>
            <a:r>
              <a:rPr lang="ka-GE" sz="1050" b="1" dirty="0">
                <a:solidFill>
                  <a:srgbClr val="7030A0"/>
                </a:solidFill>
              </a:rPr>
              <a:t>20</a:t>
            </a:r>
            <a:r>
              <a:rPr lang="fi-FI" sz="1050" b="1" dirty="0">
                <a:solidFill>
                  <a:srgbClr val="7030A0"/>
                </a:solidFill>
              </a:rPr>
              <a:t>. </a:t>
            </a:r>
            <a:r>
              <a:rPr lang="ka-GE" sz="1050" b="1" dirty="0">
                <a:solidFill>
                  <a:srgbClr val="7030A0"/>
                </a:solidFill>
              </a:rPr>
              <a:t>სლაიდი</a:t>
            </a:r>
            <a:endParaRPr lang="ru-RU" sz="1050" b="1" dirty="0">
              <a:solidFill>
                <a:srgbClr val="7030A0"/>
              </a:solidFill>
            </a:endParaRPr>
          </a:p>
        </p:txBody>
      </p:sp>
      <p:sp>
        <p:nvSpPr>
          <p:cNvPr id="8" name="TextBox 7">
            <a:extLst>
              <a:ext uri="{FF2B5EF4-FFF2-40B4-BE49-F238E27FC236}">
                <a16:creationId xmlns:a16="http://schemas.microsoft.com/office/drawing/2014/main" id="{33519301-44E4-4CB8-AFC8-8B3CE061C6F9}"/>
              </a:ext>
            </a:extLst>
          </p:cNvPr>
          <p:cNvSpPr txBox="1"/>
          <p:nvPr/>
        </p:nvSpPr>
        <p:spPr>
          <a:xfrm>
            <a:off x="196849" y="1895723"/>
            <a:ext cx="10067497" cy="2205284"/>
          </a:xfrm>
          <a:prstGeom prst="rect">
            <a:avLst/>
          </a:prstGeom>
          <a:noFill/>
        </p:spPr>
        <p:txBody>
          <a:bodyPr wrap="square" rtlCol="0">
            <a:spAutoFit/>
          </a:bodyPr>
          <a:lstStyle/>
          <a:p>
            <a:pPr algn="ctr">
              <a:lnSpc>
                <a:spcPct val="150000"/>
              </a:lnSpc>
            </a:pPr>
            <a:r>
              <a:rPr lang="en-US" sz="4800" b="1" dirty="0">
                <a:solidFill>
                  <a:srgbClr val="7030A0"/>
                </a:solidFill>
              </a:rPr>
              <a:t>მ</a:t>
            </a:r>
            <a:r>
              <a:rPr lang="ka-GE" sz="4800" b="1" dirty="0">
                <a:solidFill>
                  <a:srgbClr val="7030A0"/>
                </a:solidFill>
              </a:rPr>
              <a:t>ადლობა</a:t>
            </a:r>
            <a:endParaRPr lang="en-US" sz="4800" b="1" dirty="0">
              <a:solidFill>
                <a:srgbClr val="7030A0"/>
              </a:solidFill>
            </a:endParaRPr>
          </a:p>
          <a:p>
            <a:pPr algn="ctr">
              <a:lnSpc>
                <a:spcPct val="150000"/>
              </a:lnSpc>
            </a:pPr>
            <a:r>
              <a:rPr lang="ka-GE" sz="4800" b="1" dirty="0">
                <a:solidFill>
                  <a:srgbClr val="7030A0"/>
                </a:solidFill>
              </a:rPr>
              <a:t> ყურადღებისთვის</a:t>
            </a:r>
            <a:r>
              <a:rPr lang="en-US" sz="4800" b="1" dirty="0">
                <a:solidFill>
                  <a:srgbClr val="7030A0"/>
                </a:solidFill>
              </a:rPr>
              <a:t> !</a:t>
            </a:r>
            <a:endParaRPr lang="ka-GE" sz="4800" b="1" dirty="0">
              <a:solidFill>
                <a:srgbClr val="7030A0"/>
              </a:solidFill>
            </a:endParaRPr>
          </a:p>
        </p:txBody>
      </p:sp>
    </p:spTree>
    <p:extLst>
      <p:ext uri="{BB962C8B-B14F-4D97-AF65-F5344CB8AC3E}">
        <p14:creationId xmlns:p14="http://schemas.microsoft.com/office/powerpoint/2010/main" val="3472503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EB3E8784-553B-4B14-BD27-2AF7A57AEBCC}"/>
              </a:ext>
            </a:extLst>
          </p:cNvPr>
          <p:cNvSpPr txBox="1"/>
          <p:nvPr/>
        </p:nvSpPr>
        <p:spPr>
          <a:xfrm>
            <a:off x="215616" y="624815"/>
            <a:ext cx="11819466" cy="5454122"/>
          </a:xfrm>
          <a:prstGeom prst="rect">
            <a:avLst/>
          </a:prstGeom>
          <a:noFill/>
        </p:spPr>
        <p:txBody>
          <a:bodyPr wrap="square" rtlCol="0">
            <a:spAutoFit/>
          </a:bodyPr>
          <a:lstStyle/>
          <a:p>
            <a:pPr marL="455850">
              <a:lnSpc>
                <a:spcPct val="150000"/>
              </a:lnSpc>
            </a:pPr>
            <a:r>
              <a:rPr lang="ka-GE" b="1" dirty="0">
                <a:solidFill>
                  <a:srgbClr val="7030A0"/>
                </a:solidFill>
              </a:rPr>
              <a:t>წინა </a:t>
            </a:r>
            <a:r>
              <a:rPr lang="ru-RU" b="1" dirty="0">
                <a:solidFill>
                  <a:srgbClr val="7030A0"/>
                </a:solidFill>
              </a:rPr>
              <a:t>ს</a:t>
            </a:r>
            <a:r>
              <a:rPr lang="ka-GE" b="1" dirty="0">
                <a:solidFill>
                  <a:srgbClr val="7030A0"/>
                </a:solidFill>
              </a:rPr>
              <a:t>აანგარიშო პერიოდში გამგეობამ ჩაატარა 21 სხდომა. გამგეობის მიერ მიღებული გადაწყვეტილებებით დაიხვეწა რიგი ორგანიზაციული საკითხები:</a:t>
            </a:r>
          </a:p>
          <a:p>
            <a:pPr marL="742950" lvl="1" indent="-285750">
              <a:lnSpc>
                <a:spcPct val="150000"/>
              </a:lnSpc>
              <a:buFont typeface="Wingdings" panose="05000000000000000000" pitchFamily="2" charset="2"/>
              <a:buChar char="§"/>
            </a:pPr>
            <a:r>
              <a:rPr lang="ka-GE" b="1" dirty="0">
                <a:solidFill>
                  <a:srgbClr val="7030A0"/>
                </a:solidFill>
              </a:rPr>
              <a:t>გადამუშავდა და ახალი რედაქციით დამტკიცდა დებულება ბაფის კომიტეტების შესახებ;</a:t>
            </a:r>
          </a:p>
          <a:p>
            <a:pPr marL="742950" lvl="1" indent="-285750">
              <a:lnSpc>
                <a:spcPct val="150000"/>
              </a:lnSpc>
              <a:buFont typeface="Wingdings" panose="05000000000000000000" pitchFamily="2" charset="2"/>
              <a:buChar char="§"/>
            </a:pPr>
            <a:r>
              <a:rPr lang="ka-GE" b="1" dirty="0">
                <a:solidFill>
                  <a:srgbClr val="7030A0"/>
                </a:solidFill>
              </a:rPr>
              <a:t>დამტკიცდა ორწლიანი 2020 – 2021 წლების სამოქმედო გეგმა, შესაბამისი სამოქმედო პროგრამა და გრაფიკები;</a:t>
            </a:r>
          </a:p>
          <a:p>
            <a:pPr marL="742950" lvl="1" indent="-285750">
              <a:lnSpc>
                <a:spcPct val="150000"/>
              </a:lnSpc>
              <a:buFont typeface="Wingdings" panose="05000000000000000000" pitchFamily="2" charset="2"/>
              <a:buChar char="§"/>
            </a:pPr>
            <a:r>
              <a:rPr lang="ka-GE" b="1" dirty="0">
                <a:solidFill>
                  <a:srgbClr val="7030A0"/>
                </a:solidFill>
              </a:rPr>
              <a:t>კომიტეტის თავმჯდომარეების და გამგეობის ერთობლივად მუშაობით ახალი რედაქციით ჩამოყალიბდა და დამტკიცდა კომიტეტების დებულებები;</a:t>
            </a:r>
          </a:p>
          <a:p>
            <a:pPr marL="742950" lvl="1" indent="-285750">
              <a:lnSpc>
                <a:spcPct val="150000"/>
              </a:lnSpc>
              <a:buFont typeface="Wingdings" panose="05000000000000000000" pitchFamily="2" charset="2"/>
              <a:buChar char="§"/>
            </a:pPr>
            <a:r>
              <a:rPr lang="ka-GE" b="1" dirty="0">
                <a:solidFill>
                  <a:srgbClr val="7030A0"/>
                </a:solidFill>
              </a:rPr>
              <a:t>დასრულდა ბაფის შიდა ნორმატიული ბაზის (დებულებების, წესების) თემატური და სამართლებრივი კუთხით სრულყოფა, დამტკიცება და ვებ გვერდზე განთავსება.</a:t>
            </a:r>
          </a:p>
          <a:p>
            <a:pPr marL="742950" lvl="1" indent="-285750">
              <a:lnSpc>
                <a:spcPct val="150000"/>
              </a:lnSpc>
              <a:buFont typeface="Wingdings" panose="05000000000000000000" pitchFamily="2" charset="2"/>
              <a:buChar char="§"/>
            </a:pPr>
            <a:r>
              <a:rPr lang="ka-GE" b="1" dirty="0">
                <a:solidFill>
                  <a:srgbClr val="7030A0"/>
                </a:solidFill>
              </a:rPr>
              <a:t>გარდა ორგანიზაციული საკითხებისა, გამოვყოფდი გამგეობის მსჯელობებს : </a:t>
            </a:r>
          </a:p>
          <a:p>
            <a:pPr lvl="1">
              <a:lnSpc>
                <a:spcPct val="150000"/>
              </a:lnSpc>
            </a:pPr>
            <a:r>
              <a:rPr lang="ka-GE" b="1" dirty="0">
                <a:solidFill>
                  <a:srgbClr val="7030A0"/>
                </a:solidFill>
              </a:rPr>
              <a:t>     - ,,ბუღალტრული აღრიცხვის, ანგარიშებისა და აუდიტის კანონში ცვლილებების პროექტზე“</a:t>
            </a:r>
          </a:p>
          <a:p>
            <a:pPr lvl="1">
              <a:lnSpc>
                <a:spcPct val="150000"/>
              </a:lnSpc>
            </a:pPr>
            <a:r>
              <a:rPr lang="ka-GE" b="1" dirty="0">
                <a:solidFill>
                  <a:srgbClr val="7030A0"/>
                </a:solidFill>
              </a:rPr>
              <a:t>     -ბაფისა და საქართველოს აუდიტორთა, ბუღალტერთა და ფინანსურ მენეჯერთა ფედერაციის გამგეობის    </a:t>
            </a:r>
          </a:p>
          <a:p>
            <a:pPr lvl="1">
              <a:lnSpc>
                <a:spcPct val="150000"/>
              </a:lnSpc>
            </a:pPr>
            <a:r>
              <a:rPr lang="ka-GE" b="1" dirty="0">
                <a:solidFill>
                  <a:srgbClr val="7030A0"/>
                </a:solidFill>
              </a:rPr>
              <a:t>       წევრთა მსჯელობას პროფესიაში მიმდინარე პროცესებზე, ერთმანეთს შორის პოზიციების შეჯერებაზე.</a:t>
            </a:r>
            <a:endParaRPr lang="ru-RU" b="1" dirty="0">
              <a:solidFill>
                <a:srgbClr val="7030A0"/>
              </a:solidFill>
            </a:endParaRPr>
          </a:p>
        </p:txBody>
      </p:sp>
      <p:sp>
        <p:nvSpPr>
          <p:cNvPr id="6" name="TextBox 5">
            <a:extLst>
              <a:ext uri="{FF2B5EF4-FFF2-40B4-BE49-F238E27FC236}">
                <a16:creationId xmlns:a16="http://schemas.microsoft.com/office/drawing/2014/main" id="{35627175-467F-4E0D-AA92-55A470B5D11B}"/>
              </a:ext>
            </a:extLst>
          </p:cNvPr>
          <p:cNvSpPr txBox="1"/>
          <p:nvPr/>
        </p:nvSpPr>
        <p:spPr>
          <a:xfrm>
            <a:off x="0" y="0"/>
            <a:ext cx="12191998" cy="523220"/>
          </a:xfrm>
          <a:prstGeom prst="rect">
            <a:avLst/>
          </a:prstGeom>
          <a:solidFill>
            <a:schemeClr val="accent4">
              <a:lumMod val="20000"/>
              <a:lumOff val="80000"/>
            </a:schemeClr>
          </a:solidFill>
        </p:spPr>
        <p:txBody>
          <a:bodyPr wrap="square" rtlCol="0">
            <a:spAutoFit/>
          </a:bodyPr>
          <a:lstStyle/>
          <a:p>
            <a:pPr algn="ctr"/>
            <a:r>
              <a:rPr lang="ka-GE" sz="2800" b="1" dirty="0">
                <a:solidFill>
                  <a:srgbClr val="FF0000"/>
                </a:solidFill>
              </a:rPr>
              <a:t>გამგეობის საქმიანობა</a:t>
            </a:r>
          </a:p>
        </p:txBody>
      </p:sp>
      <p:pic>
        <p:nvPicPr>
          <p:cNvPr id="15" name="Рисунок 14">
            <a:extLst>
              <a:ext uri="{FF2B5EF4-FFF2-40B4-BE49-F238E27FC236}">
                <a16:creationId xmlns:a16="http://schemas.microsoft.com/office/drawing/2014/main" id="{C558C984-E524-4673-88E4-88E90710156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6849" y="6361925"/>
            <a:ext cx="1349728" cy="360231"/>
          </a:xfrm>
          <a:prstGeom prst="rect">
            <a:avLst/>
          </a:prstGeom>
        </p:spPr>
      </p:pic>
      <p:cxnSp>
        <p:nvCxnSpPr>
          <p:cNvPr id="16" name="Прямая соединительная линия 15">
            <a:extLst>
              <a:ext uri="{FF2B5EF4-FFF2-40B4-BE49-F238E27FC236}">
                <a16:creationId xmlns:a16="http://schemas.microsoft.com/office/drawing/2014/main" id="{DCEEFA74-6C45-4A6A-A8D7-1DDAA68AD766}"/>
              </a:ext>
            </a:extLst>
          </p:cNvPr>
          <p:cNvCxnSpPr/>
          <p:nvPr/>
        </p:nvCxnSpPr>
        <p:spPr>
          <a:xfrm>
            <a:off x="169333" y="6283231"/>
            <a:ext cx="1173652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158161DC-8266-4615-9A79-F87944CAC9C0}"/>
              </a:ext>
            </a:extLst>
          </p:cNvPr>
          <p:cNvSpPr txBox="1"/>
          <p:nvPr/>
        </p:nvSpPr>
        <p:spPr>
          <a:xfrm>
            <a:off x="1603018" y="6384827"/>
            <a:ext cx="2167471" cy="338554"/>
          </a:xfrm>
          <a:prstGeom prst="rect">
            <a:avLst/>
          </a:prstGeom>
          <a:noFill/>
        </p:spPr>
        <p:txBody>
          <a:bodyPr wrap="square" rtlCol="0">
            <a:spAutoFit/>
          </a:bodyPr>
          <a:lstStyle/>
          <a:p>
            <a:pPr algn="ctr"/>
            <a:r>
              <a:rPr lang="ka-GE" sz="800" b="1">
                <a:solidFill>
                  <a:srgbClr val="7030A0"/>
                </a:solidFill>
              </a:rPr>
              <a:t>საქართველოს პროფესიონალ ბუღალტერთა და აუდიტორთა ფედერაცია</a:t>
            </a:r>
            <a:endParaRPr lang="ru-RU" sz="800" b="1" dirty="0">
              <a:solidFill>
                <a:srgbClr val="7030A0"/>
              </a:solidFill>
            </a:endParaRPr>
          </a:p>
        </p:txBody>
      </p:sp>
      <p:sp>
        <p:nvSpPr>
          <p:cNvPr id="18" name="TextBox 17">
            <a:extLst>
              <a:ext uri="{FF2B5EF4-FFF2-40B4-BE49-F238E27FC236}">
                <a16:creationId xmlns:a16="http://schemas.microsoft.com/office/drawing/2014/main" id="{0575F41D-FB7A-4395-B42A-6D0F6DBF6C63}"/>
              </a:ext>
            </a:extLst>
          </p:cNvPr>
          <p:cNvSpPr txBox="1"/>
          <p:nvPr/>
        </p:nvSpPr>
        <p:spPr>
          <a:xfrm>
            <a:off x="10799547" y="6448907"/>
            <a:ext cx="1106314" cy="253916"/>
          </a:xfrm>
          <a:prstGeom prst="rect">
            <a:avLst/>
          </a:prstGeom>
          <a:noFill/>
        </p:spPr>
        <p:txBody>
          <a:bodyPr wrap="square" rtlCol="0">
            <a:spAutoFit/>
          </a:bodyPr>
          <a:lstStyle/>
          <a:p>
            <a:pPr algn="ctr"/>
            <a:r>
              <a:rPr lang="ka-GE" sz="1050" b="1" dirty="0">
                <a:solidFill>
                  <a:srgbClr val="7030A0"/>
                </a:solidFill>
              </a:rPr>
              <a:t>3</a:t>
            </a:r>
            <a:r>
              <a:rPr lang="fi-FI" sz="1050" b="1" dirty="0">
                <a:solidFill>
                  <a:srgbClr val="7030A0"/>
                </a:solidFill>
              </a:rPr>
              <a:t>. </a:t>
            </a:r>
            <a:r>
              <a:rPr lang="ka-GE" sz="1050" b="1" dirty="0">
                <a:solidFill>
                  <a:srgbClr val="7030A0"/>
                </a:solidFill>
              </a:rPr>
              <a:t>სლაიდი</a:t>
            </a:r>
            <a:endParaRPr lang="ru-RU" sz="1050" b="1" dirty="0">
              <a:solidFill>
                <a:srgbClr val="7030A0"/>
              </a:solidFill>
            </a:endParaRPr>
          </a:p>
        </p:txBody>
      </p:sp>
    </p:spTree>
    <p:extLst>
      <p:ext uri="{BB962C8B-B14F-4D97-AF65-F5344CB8AC3E}">
        <p14:creationId xmlns:p14="http://schemas.microsoft.com/office/powerpoint/2010/main" val="3540273354"/>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5627175-467F-4E0D-AA92-55A470B5D11B}"/>
              </a:ext>
            </a:extLst>
          </p:cNvPr>
          <p:cNvSpPr txBox="1"/>
          <p:nvPr/>
        </p:nvSpPr>
        <p:spPr>
          <a:xfrm>
            <a:off x="0" y="0"/>
            <a:ext cx="12192000" cy="474361"/>
          </a:xfrm>
          <a:prstGeom prst="rect">
            <a:avLst/>
          </a:prstGeom>
          <a:solidFill>
            <a:schemeClr val="accent4">
              <a:lumMod val="20000"/>
              <a:lumOff val="80000"/>
            </a:schemeClr>
          </a:solidFill>
        </p:spPr>
        <p:txBody>
          <a:bodyPr wrap="square" rtlCol="0">
            <a:spAutoFit/>
          </a:bodyPr>
          <a:lstStyle/>
          <a:p>
            <a:pPr algn="ctr">
              <a:lnSpc>
                <a:spcPct val="107000"/>
              </a:lnSpc>
              <a:spcAft>
                <a:spcPts val="800"/>
              </a:spcAft>
            </a:pPr>
            <a:r>
              <a:rPr lang="ka-GE" sz="2400" b="1" dirty="0">
                <a:solidFill>
                  <a:srgbClr val="FF0000"/>
                </a:solidFill>
                <a:effectLst/>
                <a:latin typeface="Sylfaen" panose="010A0502050306030303" pitchFamily="18" charset="0"/>
                <a:ea typeface="Calibri" panose="020F0502020204030204" pitchFamily="34" charset="0"/>
                <a:cs typeface="Times New Roman" panose="02020603050405020304" pitchFamily="18" charset="0"/>
              </a:rPr>
              <a:t>განათლება და სერტიფიცირება </a:t>
            </a:r>
            <a:endParaRPr lang="ka-GE"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E45568E8-F304-49A5-87B1-36AB9331A46E}"/>
              </a:ext>
            </a:extLst>
          </p:cNvPr>
          <p:cNvSpPr txBox="1"/>
          <p:nvPr/>
        </p:nvSpPr>
        <p:spPr>
          <a:xfrm>
            <a:off x="196849" y="574767"/>
            <a:ext cx="11709012" cy="5355312"/>
          </a:xfrm>
          <a:prstGeom prst="rect">
            <a:avLst/>
          </a:prstGeom>
          <a:noFill/>
        </p:spPr>
        <p:txBody>
          <a:bodyPr wrap="square" rtlCol="0">
            <a:spAutoFit/>
          </a:bodyPr>
          <a:lstStyle/>
          <a:p>
            <a:r>
              <a:rPr lang="ka-GE" b="1" dirty="0">
                <a:solidFill>
                  <a:srgbClr val="7030A0"/>
                </a:solidFill>
              </a:rPr>
              <a:t>გასული საარჩევნო პერიოდში გაწეული სამუშაოების მთავარი მიმართულებები:</a:t>
            </a:r>
          </a:p>
          <a:p>
            <a:endParaRPr lang="ka-GE" b="1" dirty="0">
              <a:solidFill>
                <a:srgbClr val="7030A0"/>
              </a:solidFill>
            </a:endParaRPr>
          </a:p>
          <a:p>
            <a:pPr marL="285750" lvl="0" indent="-285750">
              <a:buFont typeface="Arial" panose="020B0604020202020204" pitchFamily="34" charset="0"/>
              <a:buChar char="•"/>
            </a:pPr>
            <a:r>
              <a:rPr lang="ka-GE" b="1" dirty="0">
                <a:solidFill>
                  <a:srgbClr val="7030A0"/>
                </a:solidFill>
              </a:rPr>
              <a:t>პროფესიული სერტიფიცირების სასერტიფიკაციო პროგრამის აღიარება ,,ზედამხედველობის სამსახურის „ მიერ.</a:t>
            </a:r>
          </a:p>
          <a:p>
            <a:pPr marL="285750" lvl="0" indent="-285750">
              <a:buFont typeface="Arial" panose="020B0604020202020204" pitchFamily="34" charset="0"/>
              <a:buChar char="•"/>
            </a:pPr>
            <a:r>
              <a:rPr lang="ka-GE" b="1" dirty="0">
                <a:solidFill>
                  <a:srgbClr val="7030A0"/>
                </a:solidFill>
              </a:rPr>
              <a:t>ბაფი გახდა პირველი ორგანიზაცია, რომელმაც პროფესიის ახალი რეგულაციის შესაბამისად მოიპოვა პროფესიული სერტიფიცირების გამოცდების ჩატარების უფლება.</a:t>
            </a:r>
          </a:p>
          <a:p>
            <a:pPr lvl="0"/>
            <a:endParaRPr lang="ka-GE" b="1" dirty="0">
              <a:solidFill>
                <a:srgbClr val="7030A0"/>
              </a:solidFill>
            </a:endParaRPr>
          </a:p>
          <a:p>
            <a:pPr marL="285750" lvl="0" indent="-285750">
              <a:buFont typeface="Arial" panose="020B0604020202020204" pitchFamily="34" charset="0"/>
              <a:buChar char="•"/>
            </a:pPr>
            <a:r>
              <a:rPr lang="ka-GE" b="1" dirty="0">
                <a:solidFill>
                  <a:srgbClr val="7030A0"/>
                </a:solidFill>
              </a:rPr>
              <a:t>ახალი რეგულაციების საფუძველზე განათლების კომიტეტის ფუნქცია თვისობრივად შეიცვალა. იგი განთავისუფლდა აღმასრულებელი ფუნქციის შესრულებისაგან, კომიტეტი განსაზღვრავს სასერტიფიკაციო პროგრამებისა და განგრძობითი განათლების პოლიტიკას, ქმნის სათანადო რეგულაციებს და ანხორციელებს მონიტორინგს. </a:t>
            </a:r>
          </a:p>
          <a:p>
            <a:pPr marL="285750" lvl="0" indent="-285750">
              <a:buFont typeface="Arial" panose="020B0604020202020204" pitchFamily="34" charset="0"/>
              <a:buChar char="•"/>
            </a:pPr>
            <a:r>
              <a:rPr lang="ka-GE" b="1" dirty="0">
                <a:solidFill>
                  <a:srgbClr val="7030A0"/>
                </a:solidFill>
              </a:rPr>
              <a:t>განათლების კომიტეტთან სტრუქტურული ერთეულის სახით ჩამოყალიბდა:</a:t>
            </a:r>
          </a:p>
          <a:p>
            <a:pPr marL="742950" lvl="1" indent="-285750">
              <a:buFont typeface="Sylfaen" panose="010A0502050306030303" pitchFamily="18" charset="0"/>
              <a:buChar char="−"/>
            </a:pPr>
            <a:r>
              <a:rPr lang="ka-GE" b="1" dirty="0">
                <a:solidFill>
                  <a:srgbClr val="7030A0"/>
                </a:solidFill>
              </a:rPr>
              <a:t>განგრძობითი განათლების სამეთვალყურეო საბჭო;</a:t>
            </a:r>
          </a:p>
          <a:p>
            <a:pPr marL="742950" lvl="1" indent="-285750">
              <a:buFont typeface="Sylfaen" panose="010A0502050306030303" pitchFamily="18" charset="0"/>
              <a:buChar char="−"/>
            </a:pPr>
            <a:r>
              <a:rPr lang="ka-GE" b="1" dirty="0">
                <a:solidFill>
                  <a:srgbClr val="7030A0"/>
                </a:solidFill>
              </a:rPr>
              <a:t>სასერტიფიკაციო გამოცდების სამეთვალყურეო საბჭო; </a:t>
            </a:r>
          </a:p>
          <a:p>
            <a:pPr marL="742950" lvl="1" indent="-285750">
              <a:buFont typeface="Sylfaen" panose="010A0502050306030303" pitchFamily="18" charset="0"/>
              <a:buChar char="−"/>
            </a:pPr>
            <a:r>
              <a:rPr lang="ka-GE" b="1" dirty="0">
                <a:solidFill>
                  <a:srgbClr val="7030A0"/>
                </a:solidFill>
              </a:rPr>
              <a:t>სასერტიფიკაციო პროგრამების სამეთვალყურეო საბჭო.</a:t>
            </a:r>
          </a:p>
          <a:p>
            <a:pPr lvl="1"/>
            <a:r>
              <a:rPr lang="ka-GE" b="1" dirty="0">
                <a:solidFill>
                  <a:srgbClr val="7030A0"/>
                </a:solidFill>
              </a:rPr>
              <a:t>რაც შეეხება საგამოცდო პროცესებს, მასზე პასუხისმგებლობა აკისრია  საგამოცდო კომისიას .</a:t>
            </a:r>
          </a:p>
          <a:p>
            <a:pPr lvl="1"/>
            <a:endParaRPr lang="ka-GE" b="1" dirty="0">
              <a:solidFill>
                <a:srgbClr val="7030A0"/>
              </a:solidFill>
            </a:endParaRPr>
          </a:p>
          <a:p>
            <a:pPr marL="285750" lvl="0" indent="-285750">
              <a:buFont typeface="Arial" panose="020B0604020202020204" pitchFamily="34" charset="0"/>
              <a:buChar char="•"/>
            </a:pPr>
            <a:r>
              <a:rPr lang="ka-GE" b="1" dirty="0">
                <a:solidFill>
                  <a:srgbClr val="7030A0"/>
                </a:solidFill>
              </a:rPr>
              <a:t>ბაფმა გაითვალისწინა წევრების მოთხოვნები და მოახერხა განგრძობითი განათლების რეგიონებში ჩატარება. მიმდინარე წელს ყველა პროცესი ონლაინ რეჟიმში გადავიდა.</a:t>
            </a:r>
          </a:p>
        </p:txBody>
      </p:sp>
      <p:pic>
        <p:nvPicPr>
          <p:cNvPr id="13" name="Рисунок 12">
            <a:extLst>
              <a:ext uri="{FF2B5EF4-FFF2-40B4-BE49-F238E27FC236}">
                <a16:creationId xmlns:a16="http://schemas.microsoft.com/office/drawing/2014/main" id="{2ED90D74-0279-4533-8743-3FDB5FEC0AE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6849" y="6361925"/>
            <a:ext cx="1349728" cy="360231"/>
          </a:xfrm>
          <a:prstGeom prst="rect">
            <a:avLst/>
          </a:prstGeom>
        </p:spPr>
      </p:pic>
      <p:cxnSp>
        <p:nvCxnSpPr>
          <p:cNvPr id="14" name="Прямая соединительная линия 13">
            <a:extLst>
              <a:ext uri="{FF2B5EF4-FFF2-40B4-BE49-F238E27FC236}">
                <a16:creationId xmlns:a16="http://schemas.microsoft.com/office/drawing/2014/main" id="{2E3EF7B9-F706-4E7F-94D6-0F3E1B4D759B}"/>
              </a:ext>
            </a:extLst>
          </p:cNvPr>
          <p:cNvCxnSpPr/>
          <p:nvPr/>
        </p:nvCxnSpPr>
        <p:spPr>
          <a:xfrm>
            <a:off x="169333" y="6283231"/>
            <a:ext cx="1173652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A588C56B-2B33-4192-B337-7AE538C99F69}"/>
              </a:ext>
            </a:extLst>
          </p:cNvPr>
          <p:cNvSpPr txBox="1"/>
          <p:nvPr/>
        </p:nvSpPr>
        <p:spPr>
          <a:xfrm>
            <a:off x="1603018" y="6384827"/>
            <a:ext cx="2167471" cy="338554"/>
          </a:xfrm>
          <a:prstGeom prst="rect">
            <a:avLst/>
          </a:prstGeom>
          <a:noFill/>
        </p:spPr>
        <p:txBody>
          <a:bodyPr wrap="square" rtlCol="0">
            <a:spAutoFit/>
          </a:bodyPr>
          <a:lstStyle/>
          <a:p>
            <a:pPr algn="ctr"/>
            <a:r>
              <a:rPr lang="ka-GE" sz="800" b="1">
                <a:solidFill>
                  <a:srgbClr val="7030A0"/>
                </a:solidFill>
              </a:rPr>
              <a:t>საქართველოს პროფესიონალ ბუღალტერთა და აუდიტორთა ფედერაცია</a:t>
            </a:r>
            <a:endParaRPr lang="ru-RU" sz="800" b="1" dirty="0">
              <a:solidFill>
                <a:srgbClr val="7030A0"/>
              </a:solidFill>
            </a:endParaRPr>
          </a:p>
        </p:txBody>
      </p:sp>
      <p:sp>
        <p:nvSpPr>
          <p:cNvPr id="16" name="TextBox 15">
            <a:extLst>
              <a:ext uri="{FF2B5EF4-FFF2-40B4-BE49-F238E27FC236}">
                <a16:creationId xmlns:a16="http://schemas.microsoft.com/office/drawing/2014/main" id="{74C1E4B6-BA69-479B-BD7D-B86B2FE04AE2}"/>
              </a:ext>
            </a:extLst>
          </p:cNvPr>
          <p:cNvSpPr txBox="1"/>
          <p:nvPr/>
        </p:nvSpPr>
        <p:spPr>
          <a:xfrm>
            <a:off x="10799547" y="6448907"/>
            <a:ext cx="1106314" cy="253916"/>
          </a:xfrm>
          <a:prstGeom prst="rect">
            <a:avLst/>
          </a:prstGeom>
          <a:noFill/>
        </p:spPr>
        <p:txBody>
          <a:bodyPr wrap="square" rtlCol="0">
            <a:spAutoFit/>
          </a:bodyPr>
          <a:lstStyle/>
          <a:p>
            <a:pPr algn="ctr"/>
            <a:r>
              <a:rPr lang="ka-GE" sz="1050" b="1" dirty="0">
                <a:solidFill>
                  <a:srgbClr val="7030A0"/>
                </a:solidFill>
              </a:rPr>
              <a:t>4</a:t>
            </a:r>
            <a:r>
              <a:rPr lang="fi-FI" sz="1050" b="1" dirty="0">
                <a:solidFill>
                  <a:srgbClr val="7030A0"/>
                </a:solidFill>
              </a:rPr>
              <a:t>. </a:t>
            </a:r>
            <a:r>
              <a:rPr lang="ka-GE" sz="1050" b="1" dirty="0">
                <a:solidFill>
                  <a:srgbClr val="7030A0"/>
                </a:solidFill>
              </a:rPr>
              <a:t>სლაიდი</a:t>
            </a:r>
            <a:endParaRPr lang="ru-RU" sz="1050" b="1" dirty="0">
              <a:solidFill>
                <a:srgbClr val="7030A0"/>
              </a:solidFill>
            </a:endParaRPr>
          </a:p>
        </p:txBody>
      </p:sp>
    </p:spTree>
    <p:extLst>
      <p:ext uri="{BB962C8B-B14F-4D97-AF65-F5344CB8AC3E}">
        <p14:creationId xmlns:p14="http://schemas.microsoft.com/office/powerpoint/2010/main" val="3365817791"/>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EB3E8784-553B-4B14-BD27-2AF7A57AEBCC}"/>
              </a:ext>
            </a:extLst>
          </p:cNvPr>
          <p:cNvSpPr txBox="1"/>
          <p:nvPr/>
        </p:nvSpPr>
        <p:spPr>
          <a:xfrm>
            <a:off x="411214" y="3877866"/>
            <a:ext cx="11334045" cy="972702"/>
          </a:xfrm>
          <a:prstGeom prst="rect">
            <a:avLst/>
          </a:prstGeom>
          <a:noFill/>
        </p:spPr>
        <p:txBody>
          <a:bodyPr wrap="square" rtlCol="0">
            <a:spAutoFit/>
          </a:bodyPr>
          <a:lstStyle/>
          <a:p>
            <a:pPr>
              <a:lnSpc>
                <a:spcPct val="150000"/>
              </a:lnSpc>
            </a:pPr>
            <a:r>
              <a:rPr lang="ka-GE" sz="2000" b="1" dirty="0">
                <a:solidFill>
                  <a:srgbClr val="7030A0"/>
                </a:solidFill>
              </a:rPr>
              <a:t>საარჩევნო პერიოდში, </a:t>
            </a:r>
            <a:r>
              <a:rPr lang="ru-RU" sz="2000" b="1" dirty="0">
                <a:solidFill>
                  <a:srgbClr val="7030A0"/>
                </a:solidFill>
              </a:rPr>
              <a:t>ს</a:t>
            </a:r>
            <a:r>
              <a:rPr lang="ka-GE" sz="2000" b="1" dirty="0">
                <a:solidFill>
                  <a:srgbClr val="7030A0"/>
                </a:solidFill>
              </a:rPr>
              <a:t>აწევრო კომიტეტის ინიციატივით, ბაფმა საფუძველი ჩაუყარა ახალ წამოწყებას- გამგეობისა და კომიტეტების გასვლით შეხვედრებს რეგიონებში. </a:t>
            </a:r>
          </a:p>
        </p:txBody>
      </p:sp>
      <p:pic>
        <p:nvPicPr>
          <p:cNvPr id="11" name="Рисунок 10">
            <a:extLst>
              <a:ext uri="{FF2B5EF4-FFF2-40B4-BE49-F238E27FC236}">
                <a16:creationId xmlns:a16="http://schemas.microsoft.com/office/drawing/2014/main" id="{3021D5E7-159F-4122-8006-E53AC816C71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6849" y="6361925"/>
            <a:ext cx="1349728" cy="360231"/>
          </a:xfrm>
          <a:prstGeom prst="rect">
            <a:avLst/>
          </a:prstGeom>
        </p:spPr>
      </p:pic>
      <p:cxnSp>
        <p:nvCxnSpPr>
          <p:cNvPr id="12" name="Прямая соединительная линия 11">
            <a:extLst>
              <a:ext uri="{FF2B5EF4-FFF2-40B4-BE49-F238E27FC236}">
                <a16:creationId xmlns:a16="http://schemas.microsoft.com/office/drawing/2014/main" id="{C65C1304-75A2-4543-8A1C-33BB36C2DEFA}"/>
              </a:ext>
            </a:extLst>
          </p:cNvPr>
          <p:cNvCxnSpPr/>
          <p:nvPr/>
        </p:nvCxnSpPr>
        <p:spPr>
          <a:xfrm>
            <a:off x="169333" y="6283231"/>
            <a:ext cx="1173652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6716BF66-D56D-43E2-A4BD-E492C832D6A5}"/>
              </a:ext>
            </a:extLst>
          </p:cNvPr>
          <p:cNvSpPr txBox="1"/>
          <p:nvPr/>
        </p:nvSpPr>
        <p:spPr>
          <a:xfrm>
            <a:off x="1603018" y="6384827"/>
            <a:ext cx="2167471" cy="338554"/>
          </a:xfrm>
          <a:prstGeom prst="rect">
            <a:avLst/>
          </a:prstGeom>
          <a:noFill/>
        </p:spPr>
        <p:txBody>
          <a:bodyPr wrap="square" rtlCol="0">
            <a:spAutoFit/>
          </a:bodyPr>
          <a:lstStyle/>
          <a:p>
            <a:pPr algn="ctr"/>
            <a:r>
              <a:rPr lang="ka-GE" sz="800" b="1">
                <a:solidFill>
                  <a:srgbClr val="7030A0"/>
                </a:solidFill>
              </a:rPr>
              <a:t>საქართველოს პროფესიონალ ბუღალტერთა და აუდიტორთა ფედერაცია</a:t>
            </a:r>
            <a:endParaRPr lang="ru-RU" sz="800" b="1" dirty="0">
              <a:solidFill>
                <a:srgbClr val="7030A0"/>
              </a:solidFill>
            </a:endParaRPr>
          </a:p>
        </p:txBody>
      </p:sp>
      <p:sp>
        <p:nvSpPr>
          <p:cNvPr id="14" name="TextBox 13">
            <a:extLst>
              <a:ext uri="{FF2B5EF4-FFF2-40B4-BE49-F238E27FC236}">
                <a16:creationId xmlns:a16="http://schemas.microsoft.com/office/drawing/2014/main" id="{CF57A9FE-2A37-4B0B-A257-5AA66980047F}"/>
              </a:ext>
            </a:extLst>
          </p:cNvPr>
          <p:cNvSpPr txBox="1"/>
          <p:nvPr/>
        </p:nvSpPr>
        <p:spPr>
          <a:xfrm>
            <a:off x="10799547" y="6448907"/>
            <a:ext cx="1106314" cy="253916"/>
          </a:xfrm>
          <a:prstGeom prst="rect">
            <a:avLst/>
          </a:prstGeom>
          <a:noFill/>
        </p:spPr>
        <p:txBody>
          <a:bodyPr wrap="square" rtlCol="0">
            <a:spAutoFit/>
          </a:bodyPr>
          <a:lstStyle/>
          <a:p>
            <a:pPr algn="ctr"/>
            <a:r>
              <a:rPr lang="ka-GE" sz="1050" b="1" dirty="0">
                <a:solidFill>
                  <a:srgbClr val="7030A0"/>
                </a:solidFill>
              </a:rPr>
              <a:t>5</a:t>
            </a:r>
            <a:r>
              <a:rPr lang="fi-FI" sz="1050" b="1" dirty="0">
                <a:solidFill>
                  <a:srgbClr val="7030A0"/>
                </a:solidFill>
              </a:rPr>
              <a:t>. </a:t>
            </a:r>
            <a:r>
              <a:rPr lang="ka-GE" sz="1050" b="1" dirty="0">
                <a:solidFill>
                  <a:srgbClr val="7030A0"/>
                </a:solidFill>
              </a:rPr>
              <a:t>სლაიდი</a:t>
            </a:r>
            <a:endParaRPr lang="ru-RU" sz="1050" b="1" dirty="0">
              <a:solidFill>
                <a:srgbClr val="7030A0"/>
              </a:solidFill>
            </a:endParaRPr>
          </a:p>
        </p:txBody>
      </p:sp>
      <p:sp>
        <p:nvSpPr>
          <p:cNvPr id="9" name="TextBox 8">
            <a:extLst>
              <a:ext uri="{FF2B5EF4-FFF2-40B4-BE49-F238E27FC236}">
                <a16:creationId xmlns:a16="http://schemas.microsoft.com/office/drawing/2014/main" id="{F9FE1AEE-CC9B-42F6-956A-D7EA548715BD}"/>
              </a:ext>
            </a:extLst>
          </p:cNvPr>
          <p:cNvSpPr txBox="1"/>
          <p:nvPr/>
        </p:nvSpPr>
        <p:spPr>
          <a:xfrm>
            <a:off x="0" y="20320"/>
            <a:ext cx="12192000" cy="474361"/>
          </a:xfrm>
          <a:prstGeom prst="rect">
            <a:avLst/>
          </a:prstGeom>
          <a:solidFill>
            <a:schemeClr val="accent4">
              <a:lumMod val="20000"/>
              <a:lumOff val="80000"/>
            </a:schemeClr>
          </a:solidFill>
        </p:spPr>
        <p:txBody>
          <a:bodyPr wrap="square" rtlCol="0">
            <a:spAutoFit/>
          </a:bodyPr>
          <a:lstStyle/>
          <a:p>
            <a:pPr algn="ctr">
              <a:lnSpc>
                <a:spcPct val="107000"/>
              </a:lnSpc>
              <a:spcAft>
                <a:spcPts val="800"/>
              </a:spcAft>
            </a:pPr>
            <a:r>
              <a:rPr lang="ka-GE" sz="2400" b="1" dirty="0">
                <a:solidFill>
                  <a:srgbClr val="FF0000"/>
                </a:solidFill>
                <a:effectLst/>
                <a:latin typeface="Sylfaen" panose="010A0502050306030303" pitchFamily="18" charset="0"/>
                <a:ea typeface="Calibri" panose="020F0502020204030204" pitchFamily="34" charset="0"/>
                <a:cs typeface="Times New Roman" panose="02020603050405020304" pitchFamily="18" charset="0"/>
              </a:rPr>
              <a:t>წევრებთან ურთიერთობა</a:t>
            </a:r>
            <a:endParaRPr lang="ka-GE"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TextBox 15">
            <a:extLst>
              <a:ext uri="{FF2B5EF4-FFF2-40B4-BE49-F238E27FC236}">
                <a16:creationId xmlns:a16="http://schemas.microsoft.com/office/drawing/2014/main" id="{4D4DE759-7BD4-4162-A0DC-B1B2AE5194D0}"/>
              </a:ext>
            </a:extLst>
          </p:cNvPr>
          <p:cNvSpPr txBox="1"/>
          <p:nvPr/>
        </p:nvSpPr>
        <p:spPr>
          <a:xfrm>
            <a:off x="518160" y="596275"/>
            <a:ext cx="11244862" cy="3281026"/>
          </a:xfrm>
          <a:prstGeom prst="rect">
            <a:avLst/>
          </a:prstGeom>
          <a:noFill/>
        </p:spPr>
        <p:txBody>
          <a:bodyPr wrap="square" rtlCol="0">
            <a:spAutoFit/>
          </a:bodyPr>
          <a:lstStyle/>
          <a:p>
            <a:pPr>
              <a:lnSpc>
                <a:spcPct val="150000"/>
              </a:lnSpc>
            </a:pPr>
            <a:r>
              <a:rPr lang="ka-GE" sz="2000" b="1" dirty="0">
                <a:solidFill>
                  <a:srgbClr val="7030A0"/>
                </a:solidFill>
              </a:rPr>
              <a:t>2020 წლის 1 დეკემბრის მდგომარეობით ბაფის წევრი იყო:</a:t>
            </a:r>
          </a:p>
          <a:p>
            <a:pPr>
              <a:lnSpc>
                <a:spcPct val="150000"/>
              </a:lnSpc>
            </a:pPr>
            <a:r>
              <a:rPr lang="ka-GE" sz="2000" b="1" dirty="0">
                <a:solidFill>
                  <a:srgbClr val="7030A0"/>
                </a:solidFill>
              </a:rPr>
              <a:t>ფიზიკური პირი -7259. </a:t>
            </a:r>
          </a:p>
          <a:p>
            <a:pPr>
              <a:lnSpc>
                <a:spcPct val="150000"/>
              </a:lnSpc>
            </a:pPr>
            <a:r>
              <a:rPr lang="ka-GE" sz="2000" b="1" dirty="0">
                <a:solidFill>
                  <a:srgbClr val="7030A0"/>
                </a:solidFill>
              </a:rPr>
              <a:t>აქედან, სერტიფიცირებული ბუღალტერი -713,</a:t>
            </a:r>
          </a:p>
          <a:p>
            <a:pPr>
              <a:lnSpc>
                <a:spcPct val="150000"/>
              </a:lnSpc>
            </a:pPr>
            <a:r>
              <a:rPr lang="ka-GE" sz="2000" b="1" dirty="0">
                <a:solidFill>
                  <a:srgbClr val="7030A0"/>
                </a:solidFill>
              </a:rPr>
              <a:t> მ.შ. აუდიტორთა რეესტრში რეგისტრირებული -323;</a:t>
            </a:r>
          </a:p>
          <a:p>
            <a:pPr>
              <a:lnSpc>
                <a:spcPct val="150000"/>
              </a:lnSpc>
            </a:pPr>
            <a:r>
              <a:rPr lang="ka-GE" sz="2000" b="1" dirty="0">
                <a:solidFill>
                  <a:srgbClr val="7030A0"/>
                </a:solidFill>
              </a:rPr>
              <a:t> ასოცირებული წევრი -6546 პირი.</a:t>
            </a:r>
          </a:p>
          <a:p>
            <a:pPr>
              <a:lnSpc>
                <a:spcPct val="150000"/>
              </a:lnSpc>
            </a:pPr>
            <a:r>
              <a:rPr lang="ka-GE" sz="2000" b="1" dirty="0">
                <a:solidFill>
                  <a:srgbClr val="7030A0"/>
                </a:solidFill>
              </a:rPr>
              <a:t>კორპორაციული წევრი -55 აუდიტორული კომპანია.</a:t>
            </a:r>
          </a:p>
          <a:p>
            <a:pPr>
              <a:lnSpc>
                <a:spcPct val="150000"/>
              </a:lnSpc>
            </a:pPr>
            <a:endParaRPr lang="ka-GE" sz="2000" b="1" dirty="0">
              <a:solidFill>
                <a:srgbClr val="7030A0"/>
              </a:solidFill>
            </a:endParaRPr>
          </a:p>
        </p:txBody>
      </p:sp>
    </p:spTree>
    <p:extLst>
      <p:ext uri="{BB962C8B-B14F-4D97-AF65-F5344CB8AC3E}">
        <p14:creationId xmlns:p14="http://schemas.microsoft.com/office/powerpoint/2010/main" val="1303372296"/>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E45568E8-F304-49A5-87B1-36AB9331A46E}"/>
              </a:ext>
            </a:extLst>
          </p:cNvPr>
          <p:cNvSpPr txBox="1"/>
          <p:nvPr/>
        </p:nvSpPr>
        <p:spPr>
          <a:xfrm>
            <a:off x="169333" y="389460"/>
            <a:ext cx="11736528" cy="5550879"/>
          </a:xfrm>
          <a:prstGeom prst="rect">
            <a:avLst/>
          </a:prstGeom>
          <a:noFill/>
        </p:spPr>
        <p:txBody>
          <a:bodyPr wrap="square" rtlCol="0">
            <a:spAutoFit/>
          </a:bodyPr>
          <a:lstStyle/>
          <a:p>
            <a:pPr>
              <a:lnSpc>
                <a:spcPct val="200000"/>
              </a:lnSpc>
            </a:pPr>
            <a:r>
              <a:rPr lang="ka-GE" sz="2000" b="1" dirty="0">
                <a:solidFill>
                  <a:srgbClr val="7030A0"/>
                </a:solidFill>
              </a:rPr>
              <a:t>ბაფმა, კახეთის, იმერეთის და აჭარის რეგიონებში გამართა შეხვედრები, წევრთა საჭიროებების ეფექტურად გაცნობისა და უკეთესი კომუნიკაციის მიზნით.</a:t>
            </a:r>
            <a:r>
              <a:rPr lang="en-US" sz="2000" b="1" dirty="0">
                <a:solidFill>
                  <a:srgbClr val="7030A0"/>
                </a:solidFill>
              </a:rPr>
              <a:t> </a:t>
            </a:r>
            <a:r>
              <a:rPr lang="ka-GE" sz="2000" b="1" dirty="0">
                <a:solidFill>
                  <a:srgbClr val="7030A0"/>
                </a:solidFill>
              </a:rPr>
              <a:t>დღეისათვის ის ონლაინ რეჟიმში ხორციელდება.</a:t>
            </a:r>
          </a:p>
          <a:p>
            <a:pPr>
              <a:lnSpc>
                <a:spcPct val="200000"/>
              </a:lnSpc>
            </a:pPr>
            <a:r>
              <a:rPr lang="ka-GE" sz="2000" b="1" dirty="0">
                <a:solidFill>
                  <a:srgbClr val="7030A0"/>
                </a:solidFill>
              </a:rPr>
              <a:t>საწევრო და განათლების კომიტეტის ხელმძღვანელობითა და ადმინისტრაციის ორგანიზებით დაგეგმილია განგრძობითი სწავლებების გარდა მიზნობრივი ონლაინ ლექციების პერმანენტურად ჩატარება - ფინანსური ანგარიშგებისა და აუდიტის, ეთიკისა და წევრებისათვის მნიშვნელოვან სხვა საკითხებზე.</a:t>
            </a:r>
          </a:p>
          <a:p>
            <a:pPr>
              <a:lnSpc>
                <a:spcPct val="200000"/>
              </a:lnSpc>
            </a:pPr>
            <a:r>
              <a:rPr lang="ka-GE" sz="2000" b="1" dirty="0">
                <a:solidFill>
                  <a:srgbClr val="7030A0"/>
                </a:solidFill>
              </a:rPr>
              <a:t>ბაფი კვლავაც აქტიურად აგრძელებს წევრთა საკონსულტაციო მომსახურებებს, როგორც სატელეფონო, ასევე წერილობითი ფორმითა და ჟურნალის ,,ბუღალტრული აღრიცხვის“ მეშვეობით.</a:t>
            </a:r>
          </a:p>
        </p:txBody>
      </p:sp>
      <p:pic>
        <p:nvPicPr>
          <p:cNvPr id="13" name="Рисунок 12">
            <a:extLst>
              <a:ext uri="{FF2B5EF4-FFF2-40B4-BE49-F238E27FC236}">
                <a16:creationId xmlns:a16="http://schemas.microsoft.com/office/drawing/2014/main" id="{2ED90D74-0279-4533-8743-3FDB5FEC0AE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6849" y="6361925"/>
            <a:ext cx="1349728" cy="360231"/>
          </a:xfrm>
          <a:prstGeom prst="rect">
            <a:avLst/>
          </a:prstGeom>
        </p:spPr>
      </p:pic>
      <p:cxnSp>
        <p:nvCxnSpPr>
          <p:cNvPr id="14" name="Прямая соединительная линия 13">
            <a:extLst>
              <a:ext uri="{FF2B5EF4-FFF2-40B4-BE49-F238E27FC236}">
                <a16:creationId xmlns:a16="http://schemas.microsoft.com/office/drawing/2014/main" id="{2E3EF7B9-F706-4E7F-94D6-0F3E1B4D759B}"/>
              </a:ext>
            </a:extLst>
          </p:cNvPr>
          <p:cNvCxnSpPr/>
          <p:nvPr/>
        </p:nvCxnSpPr>
        <p:spPr>
          <a:xfrm>
            <a:off x="169333" y="6283231"/>
            <a:ext cx="1173652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A588C56B-2B33-4192-B337-7AE538C99F69}"/>
              </a:ext>
            </a:extLst>
          </p:cNvPr>
          <p:cNvSpPr txBox="1"/>
          <p:nvPr/>
        </p:nvSpPr>
        <p:spPr>
          <a:xfrm>
            <a:off x="1603018" y="6384827"/>
            <a:ext cx="2167471" cy="338554"/>
          </a:xfrm>
          <a:prstGeom prst="rect">
            <a:avLst/>
          </a:prstGeom>
          <a:noFill/>
        </p:spPr>
        <p:txBody>
          <a:bodyPr wrap="square" rtlCol="0">
            <a:spAutoFit/>
          </a:bodyPr>
          <a:lstStyle/>
          <a:p>
            <a:pPr algn="ctr"/>
            <a:r>
              <a:rPr lang="ka-GE" sz="800" b="1">
                <a:solidFill>
                  <a:srgbClr val="7030A0"/>
                </a:solidFill>
              </a:rPr>
              <a:t>საქართველოს პროფესიონალ ბუღალტერთა და აუდიტორთა ფედერაცია</a:t>
            </a:r>
            <a:endParaRPr lang="ru-RU" sz="800" b="1" dirty="0">
              <a:solidFill>
                <a:srgbClr val="7030A0"/>
              </a:solidFill>
            </a:endParaRPr>
          </a:p>
        </p:txBody>
      </p:sp>
      <p:sp>
        <p:nvSpPr>
          <p:cNvPr id="16" name="TextBox 15">
            <a:extLst>
              <a:ext uri="{FF2B5EF4-FFF2-40B4-BE49-F238E27FC236}">
                <a16:creationId xmlns:a16="http://schemas.microsoft.com/office/drawing/2014/main" id="{74C1E4B6-BA69-479B-BD7D-B86B2FE04AE2}"/>
              </a:ext>
            </a:extLst>
          </p:cNvPr>
          <p:cNvSpPr txBox="1"/>
          <p:nvPr/>
        </p:nvSpPr>
        <p:spPr>
          <a:xfrm>
            <a:off x="10799547" y="6448907"/>
            <a:ext cx="1106314" cy="253916"/>
          </a:xfrm>
          <a:prstGeom prst="rect">
            <a:avLst/>
          </a:prstGeom>
          <a:noFill/>
        </p:spPr>
        <p:txBody>
          <a:bodyPr wrap="square" rtlCol="0">
            <a:spAutoFit/>
          </a:bodyPr>
          <a:lstStyle/>
          <a:p>
            <a:pPr algn="ctr"/>
            <a:r>
              <a:rPr lang="ka-GE" sz="1050" b="1" dirty="0">
                <a:solidFill>
                  <a:srgbClr val="7030A0"/>
                </a:solidFill>
              </a:rPr>
              <a:t>6</a:t>
            </a:r>
            <a:r>
              <a:rPr lang="fi-FI" sz="1050" b="1" dirty="0">
                <a:solidFill>
                  <a:srgbClr val="7030A0"/>
                </a:solidFill>
              </a:rPr>
              <a:t>. </a:t>
            </a:r>
            <a:r>
              <a:rPr lang="ka-GE" sz="1050" b="1" dirty="0">
                <a:solidFill>
                  <a:srgbClr val="7030A0"/>
                </a:solidFill>
              </a:rPr>
              <a:t>სლაიდი</a:t>
            </a:r>
            <a:endParaRPr lang="ru-RU" sz="1050" b="1" dirty="0">
              <a:solidFill>
                <a:srgbClr val="7030A0"/>
              </a:solidFill>
            </a:endParaRPr>
          </a:p>
        </p:txBody>
      </p:sp>
    </p:spTree>
    <p:extLst>
      <p:ext uri="{BB962C8B-B14F-4D97-AF65-F5344CB8AC3E}">
        <p14:creationId xmlns:p14="http://schemas.microsoft.com/office/powerpoint/2010/main" val="3472534218"/>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5627175-467F-4E0D-AA92-55A470B5D11B}"/>
              </a:ext>
            </a:extLst>
          </p:cNvPr>
          <p:cNvSpPr txBox="1"/>
          <p:nvPr/>
        </p:nvSpPr>
        <p:spPr>
          <a:xfrm>
            <a:off x="0" y="0"/>
            <a:ext cx="12192000" cy="474361"/>
          </a:xfrm>
          <a:prstGeom prst="rect">
            <a:avLst/>
          </a:prstGeom>
          <a:solidFill>
            <a:schemeClr val="accent4">
              <a:lumMod val="20000"/>
              <a:lumOff val="80000"/>
            </a:schemeClr>
          </a:solidFill>
        </p:spPr>
        <p:txBody>
          <a:bodyPr wrap="square" rtlCol="0">
            <a:spAutoFit/>
          </a:bodyPr>
          <a:lstStyle/>
          <a:p>
            <a:pPr marL="228600" algn="ctr">
              <a:lnSpc>
                <a:spcPct val="107000"/>
              </a:lnSpc>
              <a:spcAft>
                <a:spcPts val="800"/>
              </a:spcAft>
            </a:pPr>
            <a:r>
              <a:rPr lang="ka-GE" sz="2400" b="1" dirty="0">
                <a:solidFill>
                  <a:srgbClr val="FF0000"/>
                </a:solidFill>
                <a:effectLst/>
                <a:latin typeface="Sylfaen" panose="010A0502050306030303" pitchFamily="18" charset="0"/>
                <a:ea typeface="Calibri" panose="020F0502020204030204" pitchFamily="34" charset="0"/>
                <a:cs typeface="Times New Roman" panose="02020603050405020304" pitchFamily="18" charset="0"/>
              </a:rPr>
              <a:t>აუდიტის  ხარისხის კონტროლის სისტემის სრულყოფის მხარდაჭერა </a:t>
            </a:r>
            <a:endParaRPr lang="ka-GE"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E45568E8-F304-49A5-87B1-36AB9331A46E}"/>
              </a:ext>
            </a:extLst>
          </p:cNvPr>
          <p:cNvSpPr txBox="1"/>
          <p:nvPr/>
        </p:nvSpPr>
        <p:spPr>
          <a:xfrm>
            <a:off x="196849" y="762005"/>
            <a:ext cx="11709012" cy="5173476"/>
          </a:xfrm>
          <a:prstGeom prst="rect">
            <a:avLst/>
          </a:prstGeom>
          <a:noFill/>
        </p:spPr>
        <p:txBody>
          <a:bodyPr wrap="square" rtlCol="0">
            <a:spAutoFit/>
          </a:bodyPr>
          <a:lstStyle/>
          <a:p>
            <a:pPr marL="342900" lvl="0" indent="-342900" algn="just">
              <a:lnSpc>
                <a:spcPct val="200000"/>
              </a:lnSpc>
              <a:buFont typeface="Wingdings" panose="05000000000000000000" pitchFamily="2" charset="2"/>
              <a:buChar char=""/>
            </a:pPr>
            <a:r>
              <a:rPr lang="ka-GE"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2016 წლის ,,ბუღალტრული აღრიცხვის, ანგარიშგებისა და აუდიტის შესახებ“ კანონის თანახმად, აუდიტორული საქმიანობის რეგულირება და ხარისხის კონტროლის სისტემის შემოწმების ფუნქცია სრულად გადავიდა ,,საზედამხედველო სამსახურის“ ფუნქციებში.</a:t>
            </a:r>
            <a:endParaRPr lang="ka-GE"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200000"/>
              </a:lnSpc>
              <a:buFont typeface="Courier New" panose="02070309020205020404" pitchFamily="49" charset="0"/>
              <a:buChar char="o"/>
            </a:pPr>
            <a:r>
              <a:rPr lang="ka-GE"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ამ კუთხით ბაფის ფუნქციაში რჩება და დღეისათვის კომიტეტი წევრ აუდიტორულ კომპანიებში ხარისხის კონტროლის სისტემის წინასწარ მონიტორინგს ანხორციელებს.</a:t>
            </a:r>
            <a:endParaRPr lang="ka-GE"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200000"/>
              </a:lnSpc>
              <a:buFont typeface="Wingdings" panose="05000000000000000000" pitchFamily="2" charset="2"/>
              <a:buChar char=""/>
            </a:pPr>
            <a:r>
              <a:rPr lang="ka-GE"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კომიტეტის ,,საზედამხედველო სამსახურთან“ კონსულტაციების საფუძველზე განახლდა ,,ხარისხის კონტროლის დიაგნოსტიკური ანგარიშის მომზადების წესი“.</a:t>
            </a:r>
            <a:endParaRPr lang="ka-GE"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200000"/>
              </a:lnSpc>
              <a:spcAft>
                <a:spcPts val="800"/>
              </a:spcAft>
              <a:buFont typeface="Courier New" panose="02070309020205020404" pitchFamily="49" charset="0"/>
              <a:buChar char="o"/>
            </a:pPr>
            <a:r>
              <a:rPr lang="ka-GE"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წინა საარჩევნო პერიოდში კომიტეტის მიერ 11 კორპორაციულ წევრთან განხორციელდა წინასწარი მონიტორინგი და გაიცა ,,დიაგნოსტიკური ანგარიში“.</a:t>
            </a:r>
            <a:endParaRPr lang="ka-GE"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3" name="Рисунок 12">
            <a:extLst>
              <a:ext uri="{FF2B5EF4-FFF2-40B4-BE49-F238E27FC236}">
                <a16:creationId xmlns:a16="http://schemas.microsoft.com/office/drawing/2014/main" id="{2ED90D74-0279-4533-8743-3FDB5FEC0AE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6849" y="6361925"/>
            <a:ext cx="1349728" cy="360231"/>
          </a:xfrm>
          <a:prstGeom prst="rect">
            <a:avLst/>
          </a:prstGeom>
        </p:spPr>
      </p:pic>
      <p:cxnSp>
        <p:nvCxnSpPr>
          <p:cNvPr id="14" name="Прямая соединительная линия 13">
            <a:extLst>
              <a:ext uri="{FF2B5EF4-FFF2-40B4-BE49-F238E27FC236}">
                <a16:creationId xmlns:a16="http://schemas.microsoft.com/office/drawing/2014/main" id="{2E3EF7B9-F706-4E7F-94D6-0F3E1B4D759B}"/>
              </a:ext>
            </a:extLst>
          </p:cNvPr>
          <p:cNvCxnSpPr/>
          <p:nvPr/>
        </p:nvCxnSpPr>
        <p:spPr>
          <a:xfrm>
            <a:off x="169333" y="6283231"/>
            <a:ext cx="1173652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A588C56B-2B33-4192-B337-7AE538C99F69}"/>
              </a:ext>
            </a:extLst>
          </p:cNvPr>
          <p:cNvSpPr txBox="1"/>
          <p:nvPr/>
        </p:nvSpPr>
        <p:spPr>
          <a:xfrm>
            <a:off x="1603018" y="6384827"/>
            <a:ext cx="2167471" cy="338554"/>
          </a:xfrm>
          <a:prstGeom prst="rect">
            <a:avLst/>
          </a:prstGeom>
          <a:noFill/>
        </p:spPr>
        <p:txBody>
          <a:bodyPr wrap="square" rtlCol="0">
            <a:spAutoFit/>
          </a:bodyPr>
          <a:lstStyle/>
          <a:p>
            <a:pPr algn="ctr"/>
            <a:r>
              <a:rPr lang="ka-GE" sz="800" b="1">
                <a:solidFill>
                  <a:srgbClr val="7030A0"/>
                </a:solidFill>
              </a:rPr>
              <a:t>საქართველოს პროფესიონალ ბუღალტერთა და აუდიტორთა ფედერაცია</a:t>
            </a:r>
            <a:endParaRPr lang="ru-RU" sz="800" b="1" dirty="0">
              <a:solidFill>
                <a:srgbClr val="7030A0"/>
              </a:solidFill>
            </a:endParaRPr>
          </a:p>
        </p:txBody>
      </p:sp>
      <p:sp>
        <p:nvSpPr>
          <p:cNvPr id="16" name="TextBox 15">
            <a:extLst>
              <a:ext uri="{FF2B5EF4-FFF2-40B4-BE49-F238E27FC236}">
                <a16:creationId xmlns:a16="http://schemas.microsoft.com/office/drawing/2014/main" id="{74C1E4B6-BA69-479B-BD7D-B86B2FE04AE2}"/>
              </a:ext>
            </a:extLst>
          </p:cNvPr>
          <p:cNvSpPr txBox="1"/>
          <p:nvPr/>
        </p:nvSpPr>
        <p:spPr>
          <a:xfrm>
            <a:off x="10799547" y="6448907"/>
            <a:ext cx="1106314" cy="253916"/>
          </a:xfrm>
          <a:prstGeom prst="rect">
            <a:avLst/>
          </a:prstGeom>
          <a:noFill/>
        </p:spPr>
        <p:txBody>
          <a:bodyPr wrap="square" rtlCol="0">
            <a:spAutoFit/>
          </a:bodyPr>
          <a:lstStyle/>
          <a:p>
            <a:pPr algn="ctr"/>
            <a:r>
              <a:rPr lang="ka-GE" sz="1050" b="1" dirty="0">
                <a:solidFill>
                  <a:srgbClr val="7030A0"/>
                </a:solidFill>
              </a:rPr>
              <a:t>7</a:t>
            </a:r>
            <a:r>
              <a:rPr lang="fi-FI" sz="1050" b="1" dirty="0">
                <a:solidFill>
                  <a:srgbClr val="7030A0"/>
                </a:solidFill>
              </a:rPr>
              <a:t>. </a:t>
            </a:r>
            <a:r>
              <a:rPr lang="ka-GE" sz="1050" b="1" dirty="0">
                <a:solidFill>
                  <a:srgbClr val="7030A0"/>
                </a:solidFill>
              </a:rPr>
              <a:t>სლაიდი</a:t>
            </a:r>
            <a:endParaRPr lang="ru-RU" sz="1050" b="1" dirty="0">
              <a:solidFill>
                <a:srgbClr val="7030A0"/>
              </a:solidFill>
            </a:endParaRPr>
          </a:p>
        </p:txBody>
      </p:sp>
    </p:spTree>
    <p:extLst>
      <p:ext uri="{BB962C8B-B14F-4D97-AF65-F5344CB8AC3E}">
        <p14:creationId xmlns:p14="http://schemas.microsoft.com/office/powerpoint/2010/main" val="268158106"/>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E45568E8-F304-49A5-87B1-36AB9331A46E}"/>
              </a:ext>
            </a:extLst>
          </p:cNvPr>
          <p:cNvSpPr txBox="1"/>
          <p:nvPr/>
        </p:nvSpPr>
        <p:spPr>
          <a:xfrm>
            <a:off x="169333" y="189801"/>
            <a:ext cx="11736528" cy="5763181"/>
          </a:xfrm>
          <a:prstGeom prst="rect">
            <a:avLst/>
          </a:prstGeom>
          <a:noFill/>
        </p:spPr>
        <p:txBody>
          <a:bodyPr wrap="square" rtlCol="0">
            <a:spAutoFit/>
          </a:bodyPr>
          <a:lstStyle/>
          <a:p>
            <a:pPr algn="just">
              <a:lnSpc>
                <a:spcPct val="200000"/>
              </a:lnSpc>
              <a:spcAft>
                <a:spcPts val="800"/>
              </a:spcAft>
            </a:pPr>
            <a:r>
              <a:rPr lang="ka-GE" sz="1800"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2016 წლიდან დღემდე სარასის მიერ, რეესტრში რეგისტრირებული 269 აუდიტორული ფირმიდან და 104 ინდივიდუალური აუდიტორიდან, მონიტორინგი განხორციელებულია 54 ფირმაში 3 ინდივიდუალურ აუდიტორთან. კანონით განსაზღვრული 5 კატეგორიიდან მონიტორინგის შედეგებით:</a:t>
            </a:r>
            <a:endParaRPr lang="ka-GE" sz="18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200000"/>
              </a:lnSpc>
            </a:pPr>
            <a:r>
              <a:rPr lang="ka-GE"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5 ფირმას მიენიჭა - 1 კატეგორია;</a:t>
            </a:r>
            <a:endParaRPr lang="ka-GE"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200000"/>
              </a:lnSpc>
            </a:pPr>
            <a:r>
              <a:rPr lang="ka-GE"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8 ფირმას - </a:t>
            </a:r>
            <a:r>
              <a:rPr lang="en-US"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II </a:t>
            </a:r>
            <a:r>
              <a:rPr lang="ka-GE"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კატეგორია;</a:t>
            </a:r>
            <a:endParaRPr lang="ka-GE"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200000"/>
              </a:lnSpc>
            </a:pPr>
            <a:r>
              <a:rPr lang="ka-GE"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11 ფირმას - </a:t>
            </a:r>
            <a:r>
              <a:rPr lang="en-US"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III </a:t>
            </a:r>
            <a:r>
              <a:rPr lang="ka-GE"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კატეგორია;</a:t>
            </a:r>
            <a:endParaRPr lang="ka-GE"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200000"/>
              </a:lnSpc>
            </a:pPr>
            <a:r>
              <a:rPr lang="ka-GE"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9 ფირმას - </a:t>
            </a:r>
            <a:r>
              <a:rPr lang="en-US"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IV </a:t>
            </a:r>
            <a:r>
              <a:rPr lang="ka-GE"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კატეგორია;</a:t>
            </a:r>
            <a:endParaRPr lang="ka-GE"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lvl="1" algn="just">
              <a:lnSpc>
                <a:spcPct val="200000"/>
              </a:lnSpc>
              <a:spcAft>
                <a:spcPts val="800"/>
              </a:spcAft>
            </a:pPr>
            <a:r>
              <a:rPr lang="ka-GE"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21 ფირმას - </a:t>
            </a:r>
            <a:r>
              <a:rPr lang="en-US"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V </a:t>
            </a:r>
            <a:r>
              <a:rPr lang="ka-GE"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კატეგორია.</a:t>
            </a:r>
          </a:p>
          <a:p>
            <a:pPr algn="just">
              <a:lnSpc>
                <a:spcPct val="200000"/>
              </a:lnSpc>
              <a:spcAft>
                <a:spcPts val="800"/>
              </a:spcAft>
            </a:pPr>
            <a:r>
              <a:rPr lang="ka-GE" sz="1800"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მნიშვნელოვანია ბაფის როგორც </a:t>
            </a:r>
            <a:r>
              <a:rPr lang="en-US" sz="1800"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IFAC</a:t>
            </a:r>
            <a:r>
              <a:rPr lang="ka-GE" sz="1800"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-ის წევრი ორგანიზაციისა და ასევე კანონით განსაზღვრული ფუნქცია - წევრებისათვის ხარისხის კონტროლის სისტემის სრულყოფასთან დაკავშირებულ საკითხებში მხარდაჭერა</a:t>
            </a:r>
            <a:endParaRPr lang="ka-GE" sz="18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3" name="Рисунок 12">
            <a:extLst>
              <a:ext uri="{FF2B5EF4-FFF2-40B4-BE49-F238E27FC236}">
                <a16:creationId xmlns:a16="http://schemas.microsoft.com/office/drawing/2014/main" id="{2ED90D74-0279-4533-8743-3FDB5FEC0AE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6849" y="6361925"/>
            <a:ext cx="1349728" cy="360231"/>
          </a:xfrm>
          <a:prstGeom prst="rect">
            <a:avLst/>
          </a:prstGeom>
        </p:spPr>
      </p:pic>
      <p:cxnSp>
        <p:nvCxnSpPr>
          <p:cNvPr id="14" name="Прямая соединительная линия 13">
            <a:extLst>
              <a:ext uri="{FF2B5EF4-FFF2-40B4-BE49-F238E27FC236}">
                <a16:creationId xmlns:a16="http://schemas.microsoft.com/office/drawing/2014/main" id="{2E3EF7B9-F706-4E7F-94D6-0F3E1B4D759B}"/>
              </a:ext>
            </a:extLst>
          </p:cNvPr>
          <p:cNvCxnSpPr/>
          <p:nvPr/>
        </p:nvCxnSpPr>
        <p:spPr>
          <a:xfrm>
            <a:off x="169333" y="6283231"/>
            <a:ext cx="1173652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A588C56B-2B33-4192-B337-7AE538C99F69}"/>
              </a:ext>
            </a:extLst>
          </p:cNvPr>
          <p:cNvSpPr txBox="1"/>
          <p:nvPr/>
        </p:nvSpPr>
        <p:spPr>
          <a:xfrm>
            <a:off x="1603018" y="6384827"/>
            <a:ext cx="2167471" cy="338554"/>
          </a:xfrm>
          <a:prstGeom prst="rect">
            <a:avLst/>
          </a:prstGeom>
          <a:noFill/>
        </p:spPr>
        <p:txBody>
          <a:bodyPr wrap="square" rtlCol="0">
            <a:spAutoFit/>
          </a:bodyPr>
          <a:lstStyle/>
          <a:p>
            <a:pPr algn="ctr"/>
            <a:r>
              <a:rPr lang="ka-GE" sz="800" b="1">
                <a:solidFill>
                  <a:srgbClr val="7030A0"/>
                </a:solidFill>
              </a:rPr>
              <a:t>საქართველოს პროფესიონალ ბუღალტერთა და აუდიტორთა ფედერაცია</a:t>
            </a:r>
            <a:endParaRPr lang="ru-RU" sz="800" b="1" dirty="0">
              <a:solidFill>
                <a:srgbClr val="7030A0"/>
              </a:solidFill>
            </a:endParaRPr>
          </a:p>
        </p:txBody>
      </p:sp>
      <p:sp>
        <p:nvSpPr>
          <p:cNvPr id="16" name="TextBox 15">
            <a:extLst>
              <a:ext uri="{FF2B5EF4-FFF2-40B4-BE49-F238E27FC236}">
                <a16:creationId xmlns:a16="http://schemas.microsoft.com/office/drawing/2014/main" id="{74C1E4B6-BA69-479B-BD7D-B86B2FE04AE2}"/>
              </a:ext>
            </a:extLst>
          </p:cNvPr>
          <p:cNvSpPr txBox="1"/>
          <p:nvPr/>
        </p:nvSpPr>
        <p:spPr>
          <a:xfrm>
            <a:off x="10799547" y="6448907"/>
            <a:ext cx="1106314" cy="253916"/>
          </a:xfrm>
          <a:prstGeom prst="rect">
            <a:avLst/>
          </a:prstGeom>
          <a:noFill/>
        </p:spPr>
        <p:txBody>
          <a:bodyPr wrap="square" rtlCol="0">
            <a:spAutoFit/>
          </a:bodyPr>
          <a:lstStyle/>
          <a:p>
            <a:pPr algn="ctr"/>
            <a:r>
              <a:rPr lang="ka-GE" sz="1050" b="1" dirty="0">
                <a:solidFill>
                  <a:srgbClr val="7030A0"/>
                </a:solidFill>
              </a:rPr>
              <a:t>8</a:t>
            </a:r>
            <a:r>
              <a:rPr lang="fi-FI" sz="1050" b="1" dirty="0">
                <a:solidFill>
                  <a:srgbClr val="7030A0"/>
                </a:solidFill>
              </a:rPr>
              <a:t>. </a:t>
            </a:r>
            <a:r>
              <a:rPr lang="ka-GE" sz="1050" b="1" dirty="0">
                <a:solidFill>
                  <a:srgbClr val="7030A0"/>
                </a:solidFill>
              </a:rPr>
              <a:t>სლაიდი</a:t>
            </a:r>
            <a:endParaRPr lang="ru-RU" sz="1050" b="1" dirty="0">
              <a:solidFill>
                <a:srgbClr val="7030A0"/>
              </a:solidFill>
            </a:endParaRPr>
          </a:p>
        </p:txBody>
      </p:sp>
    </p:spTree>
    <p:extLst>
      <p:ext uri="{BB962C8B-B14F-4D97-AF65-F5344CB8AC3E}">
        <p14:creationId xmlns:p14="http://schemas.microsoft.com/office/powerpoint/2010/main" val="1582664974"/>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E45568E8-F304-49A5-87B1-36AB9331A46E}"/>
              </a:ext>
            </a:extLst>
          </p:cNvPr>
          <p:cNvSpPr txBox="1"/>
          <p:nvPr/>
        </p:nvSpPr>
        <p:spPr>
          <a:xfrm>
            <a:off x="169333" y="-3239"/>
            <a:ext cx="11736528" cy="6318204"/>
          </a:xfrm>
          <a:prstGeom prst="rect">
            <a:avLst/>
          </a:prstGeom>
          <a:noFill/>
        </p:spPr>
        <p:txBody>
          <a:bodyPr wrap="square" rtlCol="0">
            <a:spAutoFit/>
          </a:bodyPr>
          <a:lstStyle/>
          <a:p>
            <a:pPr marL="342900" lvl="0" indent="-342900" algn="just">
              <a:lnSpc>
                <a:spcPct val="200000"/>
              </a:lnSpc>
              <a:buFont typeface="Symbol" panose="05050102010706020507" pitchFamily="18" charset="2"/>
              <a:buChar char=""/>
            </a:pPr>
            <a:r>
              <a:rPr lang="ka-GE"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ამ კუთხით ერთ-ერთი მნიშვნელოვანი ფაქტორია შედეგები აუდიტორების სახელმძღვანელო ლიტერატურით უზრუნველყოფა:</a:t>
            </a:r>
            <a:endParaRPr lang="ka-GE"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200000"/>
              </a:lnSpc>
            </a:pPr>
            <a:r>
              <a:rPr lang="ka-GE"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საანგარიშო პერიოდში ქართულ ენაზე ხელმისაწვდომი გახდა შემდეგი ლიტერატურა:</a:t>
            </a:r>
            <a:endParaRPr lang="ka-GE"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200000"/>
              </a:lnSpc>
              <a:spcAft>
                <a:spcPts val="800"/>
              </a:spcAft>
              <a:buFont typeface="Symbol" panose="05050102010706020507" pitchFamily="18" charset="2"/>
              <a:buChar char=""/>
            </a:pPr>
            <a:r>
              <a:rPr lang="ka-GE"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აუდიტის პრაქტიკული სახელმძღვანელო (გაერთიანებული სამეფოს აუდიტორული კომპანია </a:t>
            </a:r>
            <a:r>
              <a:rPr lang="en-US"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HAT</a:t>
            </a:r>
            <a:r>
              <a:rPr lang="ka-GE"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a:t>
            </a:r>
            <a:endParaRPr lang="ka-GE"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200000"/>
              </a:lnSpc>
              <a:spcAft>
                <a:spcPts val="800"/>
              </a:spcAft>
            </a:pPr>
            <a:r>
              <a:rPr lang="ka-GE"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ელექტრონული გამოცემები:</a:t>
            </a:r>
            <a:endParaRPr lang="ka-GE"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200000"/>
              </a:lnSpc>
              <a:buFont typeface="Symbol" panose="05050102010706020507" pitchFamily="18" charset="2"/>
              <a:buChar char=""/>
            </a:pPr>
            <a:r>
              <a:rPr lang="ka-GE"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მცირე და საშუალო აუდიტორული ფირმების საქმიანობის მართვის სახელმძღვანელო 8 -მოდული (</a:t>
            </a:r>
            <a:r>
              <a:rPr lang="en-US"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IFAC)</a:t>
            </a:r>
            <a:endParaRPr lang="ka-GE"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200000"/>
              </a:lnSpc>
              <a:buFont typeface="Symbol" panose="05050102010706020507" pitchFamily="18" charset="2"/>
              <a:buChar char=""/>
            </a:pPr>
            <a:r>
              <a:rPr lang="ka-GE"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კომპილაციური გარიგების სახელმძღვანელო (</a:t>
            </a:r>
            <a:r>
              <a:rPr lang="en-US"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IFAC)</a:t>
            </a:r>
            <a:endParaRPr lang="ka-GE"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200000"/>
              </a:lnSpc>
              <a:buFont typeface="Symbol" panose="05050102010706020507" pitchFamily="18" charset="2"/>
              <a:buChar char=""/>
            </a:pPr>
            <a:r>
              <a:rPr lang="ka-GE"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შეთანხმებული პროცედურების გარიგებები (</a:t>
            </a:r>
            <a:r>
              <a:rPr lang="en-US"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IFAC)</a:t>
            </a:r>
            <a:endParaRPr lang="ka-GE"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200000"/>
              </a:lnSpc>
              <a:buFont typeface="Symbol" panose="05050102010706020507" pitchFamily="18" charset="2"/>
              <a:buChar char=""/>
            </a:pPr>
            <a:r>
              <a:rPr lang="ka-GE"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შეარჩიეთ შესაფერისი მომსახურება - აუდიტის, მიმოხილვის, კომპილაციისა და შეთანხმებული პროცედურების მომსახურების შესახებ (</a:t>
            </a:r>
            <a:r>
              <a:rPr lang="en-US"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IFAC)</a:t>
            </a:r>
            <a:endParaRPr lang="ka-GE"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200000"/>
              </a:lnSpc>
              <a:buFont typeface="Symbol" panose="05050102010706020507" pitchFamily="18" charset="2"/>
              <a:buChar char=""/>
            </a:pPr>
            <a:r>
              <a:rPr lang="ka-GE"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პრაქტიკის ტრანსფორმაციის სამოქმედო გეგმა (</a:t>
            </a:r>
            <a:r>
              <a:rPr lang="en-US" b="1" dirty="0">
                <a:solidFill>
                  <a:srgbClr val="7030A0"/>
                </a:solidFill>
                <a:effectLst/>
                <a:latin typeface="Sylfaen" panose="010A0502050306030303" pitchFamily="18" charset="0"/>
                <a:ea typeface="Calibri" panose="020F0502020204030204" pitchFamily="34" charset="0"/>
                <a:cs typeface="Times New Roman" panose="02020603050405020304" pitchFamily="18" charset="0"/>
              </a:rPr>
              <a:t>IFAC)</a:t>
            </a:r>
          </a:p>
        </p:txBody>
      </p:sp>
      <p:pic>
        <p:nvPicPr>
          <p:cNvPr id="13" name="Рисунок 12">
            <a:extLst>
              <a:ext uri="{FF2B5EF4-FFF2-40B4-BE49-F238E27FC236}">
                <a16:creationId xmlns:a16="http://schemas.microsoft.com/office/drawing/2014/main" id="{2ED90D74-0279-4533-8743-3FDB5FEC0AE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6849" y="6361925"/>
            <a:ext cx="1349728" cy="360231"/>
          </a:xfrm>
          <a:prstGeom prst="rect">
            <a:avLst/>
          </a:prstGeom>
        </p:spPr>
      </p:pic>
      <p:cxnSp>
        <p:nvCxnSpPr>
          <p:cNvPr id="14" name="Прямая соединительная линия 13">
            <a:extLst>
              <a:ext uri="{FF2B5EF4-FFF2-40B4-BE49-F238E27FC236}">
                <a16:creationId xmlns:a16="http://schemas.microsoft.com/office/drawing/2014/main" id="{2E3EF7B9-F706-4E7F-94D6-0F3E1B4D759B}"/>
              </a:ext>
            </a:extLst>
          </p:cNvPr>
          <p:cNvCxnSpPr/>
          <p:nvPr/>
        </p:nvCxnSpPr>
        <p:spPr>
          <a:xfrm>
            <a:off x="169333" y="6283231"/>
            <a:ext cx="1173652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A588C56B-2B33-4192-B337-7AE538C99F69}"/>
              </a:ext>
            </a:extLst>
          </p:cNvPr>
          <p:cNvSpPr txBox="1"/>
          <p:nvPr/>
        </p:nvSpPr>
        <p:spPr>
          <a:xfrm>
            <a:off x="1603018" y="6384827"/>
            <a:ext cx="2167471" cy="338554"/>
          </a:xfrm>
          <a:prstGeom prst="rect">
            <a:avLst/>
          </a:prstGeom>
          <a:noFill/>
        </p:spPr>
        <p:txBody>
          <a:bodyPr wrap="square" rtlCol="0">
            <a:spAutoFit/>
          </a:bodyPr>
          <a:lstStyle/>
          <a:p>
            <a:pPr algn="ctr"/>
            <a:r>
              <a:rPr lang="ka-GE" sz="800" b="1">
                <a:solidFill>
                  <a:srgbClr val="7030A0"/>
                </a:solidFill>
              </a:rPr>
              <a:t>საქართველოს პროფესიონალ ბუღალტერთა და აუდიტორთა ფედერაცია</a:t>
            </a:r>
            <a:endParaRPr lang="ru-RU" sz="800" b="1" dirty="0">
              <a:solidFill>
                <a:srgbClr val="7030A0"/>
              </a:solidFill>
            </a:endParaRPr>
          </a:p>
        </p:txBody>
      </p:sp>
      <p:sp>
        <p:nvSpPr>
          <p:cNvPr id="16" name="TextBox 15">
            <a:extLst>
              <a:ext uri="{FF2B5EF4-FFF2-40B4-BE49-F238E27FC236}">
                <a16:creationId xmlns:a16="http://schemas.microsoft.com/office/drawing/2014/main" id="{74C1E4B6-BA69-479B-BD7D-B86B2FE04AE2}"/>
              </a:ext>
            </a:extLst>
          </p:cNvPr>
          <p:cNvSpPr txBox="1"/>
          <p:nvPr/>
        </p:nvSpPr>
        <p:spPr>
          <a:xfrm>
            <a:off x="10799547" y="6448907"/>
            <a:ext cx="1106314" cy="253916"/>
          </a:xfrm>
          <a:prstGeom prst="rect">
            <a:avLst/>
          </a:prstGeom>
          <a:noFill/>
        </p:spPr>
        <p:txBody>
          <a:bodyPr wrap="square" rtlCol="0">
            <a:spAutoFit/>
          </a:bodyPr>
          <a:lstStyle/>
          <a:p>
            <a:pPr algn="ctr"/>
            <a:r>
              <a:rPr lang="ka-GE" sz="1050" b="1" dirty="0">
                <a:solidFill>
                  <a:srgbClr val="7030A0"/>
                </a:solidFill>
              </a:rPr>
              <a:t>9</a:t>
            </a:r>
            <a:r>
              <a:rPr lang="fi-FI" sz="1050" b="1" dirty="0">
                <a:solidFill>
                  <a:srgbClr val="7030A0"/>
                </a:solidFill>
              </a:rPr>
              <a:t>. </a:t>
            </a:r>
            <a:r>
              <a:rPr lang="ka-GE" sz="1050" b="1" dirty="0">
                <a:solidFill>
                  <a:srgbClr val="7030A0"/>
                </a:solidFill>
              </a:rPr>
              <a:t>სლაიდი</a:t>
            </a:r>
            <a:endParaRPr lang="ru-RU" sz="1050" b="1" dirty="0">
              <a:solidFill>
                <a:srgbClr val="7030A0"/>
              </a:solidFill>
            </a:endParaRPr>
          </a:p>
        </p:txBody>
      </p:sp>
    </p:spTree>
    <p:extLst>
      <p:ext uri="{BB962C8B-B14F-4D97-AF65-F5344CB8AC3E}">
        <p14:creationId xmlns:p14="http://schemas.microsoft.com/office/powerpoint/2010/main" val="2448790108"/>
      </p:ext>
    </p:extLst>
  </p:cSld>
  <p:clrMapOvr>
    <a:masterClrMapping/>
  </p:clrMapOvr>
  <p:transition spd="slow">
    <p:wipe/>
  </p:transition>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3049</TotalTime>
  <Words>1576</Words>
  <Application>Microsoft Office PowerPoint</Application>
  <PresentationFormat>Широкоэкранный</PresentationFormat>
  <Paragraphs>160</Paragraphs>
  <Slides>20</Slides>
  <Notes>10</Notes>
  <HiddenSlides>0</HiddenSlides>
  <MMClips>0</MMClips>
  <ScaleCrop>false</ScaleCrop>
  <HeadingPairs>
    <vt:vector size="6" baseType="variant">
      <vt:variant>
        <vt:lpstr>Использованные шрифты</vt:lpstr>
      </vt:variant>
      <vt:variant>
        <vt:i4>11</vt:i4>
      </vt:variant>
      <vt:variant>
        <vt:lpstr>Тема</vt:lpstr>
      </vt:variant>
      <vt:variant>
        <vt:i4>1</vt:i4>
      </vt:variant>
      <vt:variant>
        <vt:lpstr>Заголовки слайдов</vt:lpstr>
      </vt:variant>
      <vt:variant>
        <vt:i4>20</vt:i4>
      </vt:variant>
    </vt:vector>
  </HeadingPairs>
  <TitlesOfParts>
    <vt:vector size="32" baseType="lpstr">
      <vt:lpstr>Arial</vt:lpstr>
      <vt:lpstr>Calibri</vt:lpstr>
      <vt:lpstr>Calibri Light</vt:lpstr>
      <vt:lpstr>Courier New</vt:lpstr>
      <vt:lpstr>dejavu</vt:lpstr>
      <vt:lpstr>LitMtavrPS</vt:lpstr>
      <vt:lpstr>Sylfaen</vt:lpstr>
      <vt:lpstr>Symbol</vt:lpstr>
      <vt:lpstr>Times New Roman</vt:lpstr>
      <vt:lpstr>Trebuchet MS</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Rusudani</cp:lastModifiedBy>
  <cp:revision>253</cp:revision>
  <cp:lastPrinted>2018-11-16T11:32:16Z</cp:lastPrinted>
  <dcterms:created xsi:type="dcterms:W3CDTF">2018-09-27T06:44:25Z</dcterms:created>
  <dcterms:modified xsi:type="dcterms:W3CDTF">2020-12-12T11:47:18Z</dcterms:modified>
</cp:coreProperties>
</file>