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4"/>
  </p:notesMasterIdLst>
  <p:sldIdLst>
    <p:sldId id="286" r:id="rId2"/>
    <p:sldId id="257" r:id="rId3"/>
    <p:sldId id="292" r:id="rId4"/>
    <p:sldId id="290" r:id="rId5"/>
    <p:sldId id="259" r:id="rId6"/>
    <p:sldId id="260" r:id="rId7"/>
    <p:sldId id="261" r:id="rId8"/>
    <p:sldId id="264" r:id="rId9"/>
    <p:sldId id="276" r:id="rId10"/>
    <p:sldId id="265" r:id="rId11"/>
    <p:sldId id="277" r:id="rId12"/>
    <p:sldId id="279" r:id="rId13"/>
    <p:sldId id="280" r:id="rId14"/>
    <p:sldId id="278" r:id="rId15"/>
    <p:sldId id="281" r:id="rId16"/>
    <p:sldId id="282" r:id="rId17"/>
    <p:sldId id="283" r:id="rId18"/>
    <p:sldId id="284" r:id="rId19"/>
    <p:sldId id="285" r:id="rId20"/>
    <p:sldId id="289" r:id="rId21"/>
    <p:sldId id="291" r:id="rId22"/>
    <p:sldId id="288" r:id="rId2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01654"/>
    <a:srgbClr val="BB15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E16FE-F1E1-4BEA-9810-922E4140AAF9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a-G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ka-G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7B7E2-EE18-4C92-983E-21BDC44C2BAE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4603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7B7E2-EE18-4C92-983E-21BDC44C2BAE}" type="slidenum">
              <a:rPr lang="ka-GE" smtClean="0"/>
              <a:t>1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880841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7B7E2-EE18-4C92-983E-21BDC44C2BAE}" type="slidenum">
              <a:rPr lang="ka-GE" smtClean="0"/>
              <a:t>2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160185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7B7E2-EE18-4C92-983E-21BDC44C2BAE}" type="slidenum">
              <a:rPr lang="ka-GE" smtClean="0"/>
              <a:t>3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49170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7B7E2-EE18-4C92-983E-21BDC44C2BAE}" type="slidenum">
              <a:rPr lang="ka-GE" smtClean="0"/>
              <a:t>22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74510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66040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2950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125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009734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834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712337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610366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28593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06293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15303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45041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16301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64035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66789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38225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02399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144A2-2868-434C-B08A-D3FDF52DD321}" type="datetimeFigureOut">
              <a:rPr lang="ka-GE" smtClean="0"/>
              <a:t>24.12.2023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18953AB-C4B2-44F2-BEE3-57F861C3919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7948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4F9778-687A-4CD1-B914-6C9333DF1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432" y="530695"/>
            <a:ext cx="2460568" cy="8349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EA76BE-9D50-4A49-BAA6-5438EFA736EE}"/>
              </a:ext>
            </a:extLst>
          </p:cNvPr>
          <p:cNvSpPr txBox="1"/>
          <p:nvPr/>
        </p:nvSpPr>
        <p:spPr>
          <a:xfrm>
            <a:off x="1603513" y="2348088"/>
            <a:ext cx="7050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AcadMtavr" pitchFamily="2" charset="0"/>
              </a:rPr>
              <a:t>saqarTvelos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cadMtavr" pitchFamily="2" charset="0"/>
              </a:rPr>
              <a:t> profesional  </a:t>
            </a:r>
          </a:p>
          <a:p>
            <a:pPr algn="ctr"/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AcadMtavr" pitchFamily="2" charset="0"/>
              </a:rPr>
              <a:t>buRalterTa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cadMtavr" pitchFamily="2" charset="0"/>
              </a:rPr>
              <a:t> da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AcadMtavr" pitchFamily="2" charset="0"/>
              </a:rPr>
              <a:t>auditorTa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cadMtavr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AcadMtavr" pitchFamily="2" charset="0"/>
              </a:rPr>
              <a:t>federacia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ubtitle 5">
            <a:extLst>
              <a:ext uri="{FF2B5EF4-FFF2-40B4-BE49-F238E27FC236}">
                <a16:creationId xmlns:a16="http://schemas.microsoft.com/office/drawing/2014/main" id="{F4064BAE-7FFA-47ED-B291-7C73955D904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62000" y="4073523"/>
            <a:ext cx="7795252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oudy Old Style" panose="02020502050305020303" pitchFamily="18" charset="0"/>
                <a:cs typeface="Arial" panose="020B0604020202020204" pitchFamily="34" charset="0"/>
              </a:rPr>
              <a:t>GEORGIAN FEDERATION OF PROFESSIONAL ACCOUNTANTS AND AUDITORS</a:t>
            </a:r>
          </a:p>
          <a:p>
            <a:pPr algn="ctr"/>
            <a:endParaRPr lang="en-US" sz="2400" b="1" dirty="0">
              <a:solidFill>
                <a:schemeClr val="accent1">
                  <a:lumMod val="75000"/>
                </a:schemeClr>
              </a:solidFill>
              <a:latin typeface="Goudy Old Style" panose="02020502050305020303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oudy Old Style" panose="02020502050305020303" pitchFamily="18" charset="0"/>
                <a:cs typeface="Arial" panose="020B0604020202020204" pitchFamily="34" charset="0"/>
              </a:rPr>
              <a:t>2023 </a:t>
            </a:r>
            <a:r>
              <a:rPr lang="ka-GE" sz="2400" b="1" dirty="0">
                <a:solidFill>
                  <a:schemeClr val="accent1">
                    <a:lumMod val="75000"/>
                  </a:schemeClr>
                </a:solidFill>
                <a:latin typeface="Goudy Old Style" panose="02020502050305020303" pitchFamily="18" charset="0"/>
                <a:cs typeface="Arial" panose="020B0604020202020204" pitchFamily="34" charset="0"/>
              </a:rPr>
              <a:t>წელი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Goudy Old Style" panose="0202050205030502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9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>
                    <a:lumMod val="75000"/>
                  </a:schemeClr>
                </a:solidFill>
              </a:rPr>
              <a:t>IFAC-ის მიერ ,,ბაფის“ წევრობის ვალდებულებების (SMO) შესრულების  შეფასება 2023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481" y="6259185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159943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7030A0"/>
                </a:solidFill>
              </a:rPr>
              <a:t>9</a:t>
            </a:r>
            <a:r>
              <a:rPr lang="ka-GE" sz="1050" b="1" dirty="0">
                <a:solidFill>
                  <a:srgbClr val="7030A0"/>
                </a:solidFill>
              </a:rPr>
              <a:t>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BF0361-F18A-4571-8C4B-01BF31C42B02}"/>
              </a:ext>
            </a:extLst>
          </p:cNvPr>
          <p:cNvSpPr txBox="1"/>
          <p:nvPr/>
        </p:nvSpPr>
        <p:spPr>
          <a:xfrm>
            <a:off x="7829174" y="6569759"/>
            <a:ext cx="30208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909E6E4-8725-403B-9C44-D7EA496539FF}"/>
              </a:ext>
            </a:extLst>
          </p:cNvPr>
          <p:cNvGrpSpPr/>
          <p:nvPr/>
        </p:nvGrpSpPr>
        <p:grpSpPr>
          <a:xfrm>
            <a:off x="1271451" y="1032860"/>
            <a:ext cx="9892938" cy="3785139"/>
            <a:chOff x="-187090" y="2573964"/>
            <a:chExt cx="12484979" cy="3422844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grpSpPr>
        <p:sp>
          <p:nvSpPr>
            <p:cNvPr id="14" name="Rectangle 26">
              <a:extLst>
                <a:ext uri="{FF2B5EF4-FFF2-40B4-BE49-F238E27FC236}">
                  <a16:creationId xmlns:a16="http://schemas.microsoft.com/office/drawing/2014/main" id="{4CF1DDA1-FBCB-40DE-AB30-1D3FC2B0157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187090" y="2573964"/>
              <a:ext cx="12484979" cy="342284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4508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906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ka-GE" sz="1200" b="1" dirty="0">
                <a:solidFill>
                  <a:schemeClr val="accent1"/>
                </a:solidFill>
              </a:endParaRPr>
            </a:p>
            <a:p>
              <a:endParaRPr lang="ka-GE" sz="1200" b="1" dirty="0">
                <a:solidFill>
                  <a:schemeClr val="accent1"/>
                </a:solidFill>
              </a:endParaRPr>
            </a:p>
            <a:p>
              <a:r>
                <a:rPr lang="ka-GE" sz="1200" b="1" dirty="0">
                  <a:solidFill>
                    <a:schemeClr val="accent1"/>
                  </a:solidFill>
                </a:rPr>
                <a:t>ორგანიზაციის</a:t>
              </a:r>
            </a:p>
            <a:p>
              <a:r>
                <a:rPr lang="ka-GE" sz="1200" b="1" dirty="0">
                  <a:solidFill>
                    <a:schemeClr val="accent1"/>
                  </a:solidFill>
                </a:rPr>
                <a:t>სტატუსი</a:t>
              </a:r>
              <a:endParaRPr kumimoji="0" lang="ka-GE" altLang="ka-GE" sz="12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450850" algn="l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90625" algn="l"/>
                </a:tabLst>
              </a:pPr>
              <a:r>
                <a:rPr kumimoji="0" lang="ka-GE" altLang="ka-GE" sz="1200" b="1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მდგრადი</a:t>
              </a:r>
              <a:endParaRPr kumimoji="0" lang="ka-GE" altLang="ka-GE" sz="12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</a:endParaRPr>
            </a:p>
            <a:p>
              <a:pPr marL="0" marR="0" lvl="0" indent="450850" algn="l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90625" algn="l"/>
                </a:tabLst>
              </a:pPr>
              <a:r>
                <a:rPr kumimoji="0" lang="ka-GE" altLang="ka-GE" sz="1200" b="1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აუმჯობესებს	</a:t>
              </a:r>
              <a:endParaRPr kumimoji="0" lang="ka-GE" altLang="ka-GE" sz="12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</a:endParaRPr>
            </a:p>
            <a:p>
              <a:pPr marL="0" marR="0" lvl="0" indent="450850" algn="l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90625" algn="l"/>
                </a:tabLst>
              </a:pPr>
              <a:r>
                <a:rPr kumimoji="0" lang="ka-GE" altLang="ka-GE" sz="1200" b="1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აღასრულებს                                                                  </a:t>
              </a:r>
              <a:endParaRPr kumimoji="0" lang="ka-GE" altLang="ka-GE" sz="12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</a:endParaRPr>
            </a:p>
            <a:p>
              <a:pPr marL="0" marR="0" lvl="0" indent="450850" algn="l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90625" algn="l"/>
                </a:tabLst>
              </a:pPr>
              <a:r>
                <a:rPr kumimoji="0" lang="ka-GE" altLang="ka-GE" sz="1200" b="1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გეგმავს</a:t>
              </a:r>
            </a:p>
            <a:p>
              <a:pPr marL="0" marR="0" lvl="0" indent="450850" algn="l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90625" algn="l"/>
                </a:tabLst>
              </a:pPr>
              <a:r>
                <a:rPr lang="ka-GE" altLang="ka-GE" sz="1200" b="1" dirty="0">
                  <a:solidFill>
                    <a:schemeClr val="accent1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განიხილავს</a:t>
              </a:r>
            </a:p>
            <a:p>
              <a:pPr marL="0" marR="0" lvl="0" indent="450850" algn="l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90625" algn="l"/>
                </a:tabLst>
              </a:pPr>
              <a:r>
                <a:rPr kumimoji="0" lang="ka-GE" altLang="ka-GE" sz="1200" b="1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არააქტიური   </a:t>
              </a:r>
              <a:r>
                <a:rPr kumimoji="0" lang="ka-GE" altLang="ka-GE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               </a:t>
              </a:r>
            </a:p>
            <a:p>
              <a:pPr marL="0" marR="0" lvl="0" indent="450850" algn="l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90625" algn="l"/>
                </a:tabLst>
              </a:pPr>
              <a:r>
                <a:rPr lang="ka-GE" altLang="ka-GE" sz="1300" b="1" dirty="0"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</a:t>
              </a:r>
              <a:r>
                <a:rPr kumimoji="0" lang="ka-GE" altLang="ka-GE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SMO 1        SMO 2   </a:t>
              </a:r>
              <a:r>
                <a:rPr kumimoji="0" lang="en-US" altLang="ka-GE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ka-GE" altLang="ka-GE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SMO 3         SMO 4   </a:t>
              </a:r>
              <a:r>
                <a:rPr kumimoji="0" lang="en-US" altLang="ka-GE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ka-GE" altLang="ka-GE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lfaen" panose="010A050205030603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SMO 5           SMO 6       SMO 7</a:t>
              </a:r>
              <a:endParaRPr kumimoji="0" lang="ka-GE" altLang="ka-GE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450850" algn="l" defTabSz="914400" rtl="0" eaLnBrk="0" fontAlgn="base" latinLnBrk="0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90625" algn="l"/>
                </a:tabLst>
              </a:pPr>
              <a:endParaRPr kumimoji="0" lang="ka-GE" altLang="ka-GE" sz="1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15" name="Group 1">
              <a:extLst>
                <a:ext uri="{FF2B5EF4-FFF2-40B4-BE49-F238E27FC236}">
                  <a16:creationId xmlns:a16="http://schemas.microsoft.com/office/drawing/2014/main" id="{21984FAC-956F-4266-9802-5A2F98E75B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0846" y="2713608"/>
              <a:ext cx="7206450" cy="2725488"/>
              <a:chOff x="2550" y="9612"/>
              <a:chExt cx="9375" cy="4293"/>
            </a:xfrm>
            <a:grpFill/>
          </p:grpSpPr>
          <p:grpSp>
            <p:nvGrpSpPr>
              <p:cNvPr id="16" name="Group 24">
                <a:extLst>
                  <a:ext uri="{FF2B5EF4-FFF2-40B4-BE49-F238E27FC236}">
                    <a16:creationId xmlns:a16="http://schemas.microsoft.com/office/drawing/2014/main" id="{3065B95D-BDAA-4A31-94B9-0094A0DDC8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50" y="9612"/>
                <a:ext cx="9375" cy="4227"/>
                <a:chOff x="0" y="2720"/>
                <a:chExt cx="51741" cy="19858"/>
              </a:xfrm>
              <a:grpFill/>
            </p:grpSpPr>
            <p:sp>
              <p:nvSpPr>
                <p:cNvPr id="24" name="Oval 7">
                  <a:extLst>
                    <a:ext uri="{FF2B5EF4-FFF2-40B4-BE49-F238E27FC236}">
                      <a16:creationId xmlns:a16="http://schemas.microsoft.com/office/drawing/2014/main" id="{10CA3D43-D8F0-435E-A108-137CB49672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190" y="21145"/>
                  <a:ext cx="1143" cy="953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ka-GE"/>
                </a:p>
              </p:txBody>
            </p:sp>
            <p:sp>
              <p:nvSpPr>
                <p:cNvPr id="25" name="Isosceles Triangle 8">
                  <a:extLst>
                    <a:ext uri="{FF2B5EF4-FFF2-40B4-BE49-F238E27FC236}">
                      <a16:creationId xmlns:a16="http://schemas.microsoft.com/office/drawing/2014/main" id="{6E8E2B63-BACA-46B8-A994-CDB9435D7D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0" y="18288"/>
                  <a:ext cx="1428" cy="952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ka-GE"/>
                </a:p>
              </p:txBody>
            </p:sp>
            <p:sp>
              <p:nvSpPr>
                <p:cNvPr id="26" name="Isosceles Triangle 9">
                  <a:extLst>
                    <a:ext uri="{FF2B5EF4-FFF2-40B4-BE49-F238E27FC236}">
                      <a16:creationId xmlns:a16="http://schemas.microsoft.com/office/drawing/2014/main" id="{9691D9D3-57B3-4E76-8060-99BA3E6AEA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0" y="15335"/>
                  <a:ext cx="1428" cy="952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ka-GE"/>
                </a:p>
              </p:txBody>
            </p:sp>
            <p:sp>
              <p:nvSpPr>
                <p:cNvPr id="27" name="Isosceles Triangle 10">
                  <a:extLst>
                    <a:ext uri="{FF2B5EF4-FFF2-40B4-BE49-F238E27FC236}">
                      <a16:creationId xmlns:a16="http://schemas.microsoft.com/office/drawing/2014/main" id="{D5E88875-794C-4CD5-AFB0-4614E599F3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95" y="12382"/>
                  <a:ext cx="1429" cy="953"/>
                </a:xfrm>
                <a:prstGeom prst="triangle">
                  <a:avLst>
                    <a:gd name="adj" fmla="val 50000"/>
                  </a:avLst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ka-GE"/>
                </a:p>
              </p:txBody>
            </p:sp>
            <p:sp>
              <p:nvSpPr>
                <p:cNvPr id="28" name="Rectangle 11">
                  <a:extLst>
                    <a:ext uri="{FF2B5EF4-FFF2-40B4-BE49-F238E27FC236}">
                      <a16:creationId xmlns:a16="http://schemas.microsoft.com/office/drawing/2014/main" id="{701772F8-C5BE-4664-B20E-851D5800D6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5" y="9429"/>
                  <a:ext cx="1048" cy="953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ka-GE"/>
                </a:p>
              </p:txBody>
            </p:sp>
            <p:sp>
              <p:nvSpPr>
                <p:cNvPr id="29" name="Rectangle 14">
                  <a:extLst>
                    <a:ext uri="{FF2B5EF4-FFF2-40B4-BE49-F238E27FC236}">
                      <a16:creationId xmlns:a16="http://schemas.microsoft.com/office/drawing/2014/main" id="{EEDFE67B-BF80-497A-8B0A-A797211FB8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381" y="6286"/>
                  <a:ext cx="952" cy="953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ka-GE"/>
                </a:p>
              </p:txBody>
            </p:sp>
            <p:grpSp>
              <p:nvGrpSpPr>
                <p:cNvPr id="30" name="Group 23">
                  <a:extLst>
                    <a:ext uri="{FF2B5EF4-FFF2-40B4-BE49-F238E27FC236}">
                      <a16:creationId xmlns:a16="http://schemas.microsoft.com/office/drawing/2014/main" id="{6EFEEA3E-0E7E-4607-B781-31EA93DE61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12" y="2720"/>
                  <a:ext cx="49329" cy="19858"/>
                  <a:chOff x="-445" y="2720"/>
                  <a:chExt cx="49328" cy="19858"/>
                </a:xfrm>
                <a:grpFill/>
              </p:grpSpPr>
              <p:grpSp>
                <p:nvGrpSpPr>
                  <p:cNvPr id="31" name="Group 6">
                    <a:extLst>
                      <a:ext uri="{FF2B5EF4-FFF2-40B4-BE49-F238E27FC236}">
                        <a16:creationId xmlns:a16="http://schemas.microsoft.com/office/drawing/2014/main" id="{D76D1EB7-37F5-4DD9-B338-2ED8B078F41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-445" y="2720"/>
                    <a:ext cx="49328" cy="19858"/>
                    <a:chOff x="-440" y="3101"/>
                    <a:chExt cx="49123" cy="19858"/>
                  </a:xfrm>
                  <a:grpFill/>
                </p:grpSpPr>
                <p:sp>
                  <p:nvSpPr>
                    <p:cNvPr id="37" name="Straight Arrow Connector 4">
                      <a:extLst>
                        <a:ext uri="{FF2B5EF4-FFF2-40B4-BE49-F238E27FC236}">
                          <a16:creationId xmlns:a16="http://schemas.microsoft.com/office/drawing/2014/main" id="{7BABCF25-8368-43E4-A573-8FDE7C5D3A6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-440" y="3101"/>
                      <a:ext cx="455" cy="19848"/>
                    </a:xfrm>
                    <a:prstGeom prst="straightConnector1">
                      <a:avLst/>
                    </a:prstGeom>
                    <a:grpFill/>
                    <a:ln w="25400">
                      <a:solidFill>
                        <a:schemeClr val="tx1"/>
                      </a:solidFill>
                      <a:miter lim="800000"/>
                      <a:headEnd/>
                      <a:tailEnd type="triangle" w="med" len="med"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ka-GE"/>
                    </a:p>
                  </p:txBody>
                </p:sp>
                <p:sp>
                  <p:nvSpPr>
                    <p:cNvPr id="38" name="Straight Arrow Connector 5">
                      <a:extLst>
                        <a:ext uri="{FF2B5EF4-FFF2-40B4-BE49-F238E27FC236}">
                          <a16:creationId xmlns:a16="http://schemas.microsoft.com/office/drawing/2014/main" id="{188ACF64-B4C5-46E2-BCA0-7364800F8B5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" y="22959"/>
                      <a:ext cx="48680" cy="0"/>
                    </a:xfrm>
                    <a:prstGeom prst="straightConnector1">
                      <a:avLst/>
                    </a:prstGeom>
                    <a:grpFill/>
                    <a:ln w="25400">
                      <a:solidFill>
                        <a:schemeClr val="tx1"/>
                      </a:solidFill>
                      <a:miter lim="800000"/>
                      <a:headEnd/>
                      <a:tailEnd type="triangle" w="med" len="med"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ka-GE" dirty="0"/>
                    </a:p>
                  </p:txBody>
                </p:sp>
              </p:grpSp>
              <p:sp>
                <p:nvSpPr>
                  <p:cNvPr id="32" name="Straight Connector 13">
                    <a:extLst>
                      <a:ext uri="{FF2B5EF4-FFF2-40B4-BE49-F238E27FC236}">
                        <a16:creationId xmlns:a16="http://schemas.microsoft.com/office/drawing/2014/main" id="{74D08412-B225-4E0F-98BF-F0CC7A0026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0" y="7429"/>
                    <a:ext cx="45758" cy="95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a-GE"/>
                  </a:p>
                </p:txBody>
              </p:sp>
              <p:sp>
                <p:nvSpPr>
                  <p:cNvPr id="33" name="Straight Connector 19">
                    <a:extLst>
                      <a:ext uri="{FF2B5EF4-FFF2-40B4-BE49-F238E27FC236}">
                        <a16:creationId xmlns:a16="http://schemas.microsoft.com/office/drawing/2014/main" id="{1ED4C0E6-56F2-4802-A9B9-D5B6AD4798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1" y="10167"/>
                    <a:ext cx="45758" cy="215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a-GE"/>
                  </a:p>
                </p:txBody>
              </p:sp>
              <p:sp>
                <p:nvSpPr>
                  <p:cNvPr id="34" name="Straight Connector 20">
                    <a:extLst>
                      <a:ext uri="{FF2B5EF4-FFF2-40B4-BE49-F238E27FC236}">
                        <a16:creationId xmlns:a16="http://schemas.microsoft.com/office/drawing/2014/main" id="{C46AFF57-CD6F-4670-9FF0-5EE67AC8BD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5" y="13142"/>
                    <a:ext cx="45758" cy="97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a-GE"/>
                  </a:p>
                </p:txBody>
              </p:sp>
              <p:sp>
                <p:nvSpPr>
                  <p:cNvPr id="35" name="Straight Connector 21">
                    <a:extLst>
                      <a:ext uri="{FF2B5EF4-FFF2-40B4-BE49-F238E27FC236}">
                        <a16:creationId xmlns:a16="http://schemas.microsoft.com/office/drawing/2014/main" id="{12607AB6-5F45-43D3-89F7-821A31F45F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1" y="15309"/>
                    <a:ext cx="45758" cy="0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a-GE"/>
                  </a:p>
                </p:txBody>
              </p:sp>
              <p:sp>
                <p:nvSpPr>
                  <p:cNvPr id="36" name="Straight Connector 22">
                    <a:extLst>
                      <a:ext uri="{FF2B5EF4-FFF2-40B4-BE49-F238E27FC236}">
                        <a16:creationId xmlns:a16="http://schemas.microsoft.com/office/drawing/2014/main" id="{FFF33EE5-D437-4C40-BD4B-51BC30BA8B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19240"/>
                    <a:ext cx="45758" cy="0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a-GE"/>
                  </a:p>
                </p:txBody>
              </p:sp>
            </p:grpSp>
          </p:grpSp>
          <p:sp>
            <p:nvSpPr>
              <p:cNvPr id="17" name="Straight Arrow Connector 25">
                <a:extLst>
                  <a:ext uri="{FF2B5EF4-FFF2-40B4-BE49-F238E27FC236}">
                    <a16:creationId xmlns:a16="http://schemas.microsoft.com/office/drawing/2014/main" id="{B63C914A-0E6A-43C5-B0BF-3DF3FD8EC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768" y="10614"/>
                <a:ext cx="0" cy="3192"/>
              </a:xfrm>
              <a:prstGeom prst="straightConnector1">
                <a:avLst/>
              </a:prstGeom>
              <a:grpFill/>
              <a:ln w="603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a-GE"/>
              </a:p>
            </p:txBody>
          </p:sp>
          <p:sp>
            <p:nvSpPr>
              <p:cNvPr id="18" name="Straight Arrow Connector 26">
                <a:extLst>
                  <a:ext uri="{FF2B5EF4-FFF2-40B4-BE49-F238E27FC236}">
                    <a16:creationId xmlns:a16="http://schemas.microsoft.com/office/drawing/2014/main" id="{6BFE7FF0-3930-491B-8294-9A041EA29C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923" y="11284"/>
                <a:ext cx="75" cy="2621"/>
              </a:xfrm>
              <a:prstGeom prst="straightConnector1">
                <a:avLst/>
              </a:prstGeom>
              <a:grpFill/>
              <a:ln w="635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a-GE"/>
              </a:p>
            </p:txBody>
          </p:sp>
          <p:sp>
            <p:nvSpPr>
              <p:cNvPr id="19" name="Straight Arrow Connector 27">
                <a:extLst>
                  <a:ext uri="{FF2B5EF4-FFF2-40B4-BE49-F238E27FC236}">
                    <a16:creationId xmlns:a16="http://schemas.microsoft.com/office/drawing/2014/main" id="{13D58781-FF78-4855-A3FB-94823155E5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25" y="11202"/>
                <a:ext cx="0" cy="2596"/>
              </a:xfrm>
              <a:prstGeom prst="straightConnector1">
                <a:avLst/>
              </a:prstGeom>
              <a:grpFill/>
              <a:ln w="635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a-GE"/>
              </a:p>
            </p:txBody>
          </p:sp>
          <p:sp>
            <p:nvSpPr>
              <p:cNvPr id="20" name="Straight Arrow Connector 28">
                <a:extLst>
                  <a:ext uri="{FF2B5EF4-FFF2-40B4-BE49-F238E27FC236}">
                    <a16:creationId xmlns:a16="http://schemas.microsoft.com/office/drawing/2014/main" id="{AA8FD01C-538C-4E94-A686-BE0202530D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190" y="11243"/>
                <a:ext cx="0" cy="2596"/>
              </a:xfrm>
              <a:prstGeom prst="straightConnector1">
                <a:avLst/>
              </a:prstGeom>
              <a:grpFill/>
              <a:ln w="635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a-GE"/>
              </a:p>
            </p:txBody>
          </p:sp>
          <p:sp>
            <p:nvSpPr>
              <p:cNvPr id="21" name="Straight Arrow Connector 29">
                <a:extLst>
                  <a:ext uri="{FF2B5EF4-FFF2-40B4-BE49-F238E27FC236}">
                    <a16:creationId xmlns:a16="http://schemas.microsoft.com/office/drawing/2014/main" id="{019E779F-098A-4864-87D7-9799465B82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77" y="11243"/>
                <a:ext cx="0" cy="2621"/>
              </a:xfrm>
              <a:prstGeom prst="straightConnector1">
                <a:avLst/>
              </a:prstGeom>
              <a:grpFill/>
              <a:ln w="635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a-GE"/>
              </a:p>
            </p:txBody>
          </p:sp>
          <p:sp>
            <p:nvSpPr>
              <p:cNvPr id="22" name="Straight Arrow Connector 30">
                <a:extLst>
                  <a:ext uri="{FF2B5EF4-FFF2-40B4-BE49-F238E27FC236}">
                    <a16:creationId xmlns:a16="http://schemas.microsoft.com/office/drawing/2014/main" id="{276A93FB-4C02-4D09-95F3-9AFEFE5AD1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742" y="10574"/>
                <a:ext cx="0" cy="3220"/>
              </a:xfrm>
              <a:prstGeom prst="straightConnector1">
                <a:avLst/>
              </a:prstGeom>
              <a:grpFill/>
              <a:ln w="635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a-GE"/>
              </a:p>
            </p:txBody>
          </p:sp>
          <p:sp>
            <p:nvSpPr>
              <p:cNvPr id="23" name="Straight Arrow Connector 35">
                <a:extLst>
                  <a:ext uri="{FF2B5EF4-FFF2-40B4-BE49-F238E27FC236}">
                    <a16:creationId xmlns:a16="http://schemas.microsoft.com/office/drawing/2014/main" id="{605ABAED-217C-42C4-A752-E47F61EEB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44" y="11202"/>
                <a:ext cx="0" cy="2596"/>
              </a:xfrm>
              <a:prstGeom prst="straightConnector1">
                <a:avLst/>
              </a:prstGeom>
              <a:grpFill/>
              <a:ln w="635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a-GE"/>
              </a:p>
            </p:txBody>
          </p:sp>
        </p:grp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BF59AF6-E24D-450B-862C-F0B6D75D2CA8}"/>
              </a:ext>
            </a:extLst>
          </p:cNvPr>
          <p:cNvSpPr/>
          <p:nvPr/>
        </p:nvSpPr>
        <p:spPr>
          <a:xfrm>
            <a:off x="6188465" y="4607208"/>
            <a:ext cx="714101" cy="1379215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ka-GE" sz="1050" b="1" dirty="0">
                <a:solidFill>
                  <a:schemeClr val="accent1"/>
                </a:solidFill>
              </a:rPr>
              <a:t>სახელმწიფო სექტორის ბუღალტრული სტანდარტი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B411DD5-54B3-44C0-9AE5-843FE9D316E0}"/>
              </a:ext>
            </a:extLst>
          </p:cNvPr>
          <p:cNvSpPr/>
          <p:nvPr/>
        </p:nvSpPr>
        <p:spPr>
          <a:xfrm>
            <a:off x="7140306" y="4656382"/>
            <a:ext cx="432000" cy="1394762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ka-GE" sz="1050" b="1" dirty="0">
                <a:solidFill>
                  <a:schemeClr val="accent1"/>
                </a:solidFill>
              </a:rPr>
              <a:t>მოკვლევა დ დისციპლინაა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318C590-682B-456F-979F-980530B35D1A}"/>
              </a:ext>
            </a:extLst>
          </p:cNvPr>
          <p:cNvSpPr/>
          <p:nvPr/>
        </p:nvSpPr>
        <p:spPr>
          <a:xfrm>
            <a:off x="7746712" y="4600962"/>
            <a:ext cx="432000" cy="1404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ka-GE" sz="1050" b="1" dirty="0">
                <a:solidFill>
                  <a:schemeClr val="accent1"/>
                </a:solidFill>
              </a:rPr>
              <a:t>ფასს სტანდარტები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6655FE-825E-4CA8-B58D-64FB905444F6}"/>
              </a:ext>
            </a:extLst>
          </p:cNvPr>
          <p:cNvSpPr/>
          <p:nvPr/>
        </p:nvSpPr>
        <p:spPr>
          <a:xfrm>
            <a:off x="3452945" y="4615205"/>
            <a:ext cx="432000" cy="1404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tlCol="0" anchor="ctr">
            <a:noAutofit/>
          </a:bodyPr>
          <a:lstStyle/>
          <a:p>
            <a:pPr algn="ctr"/>
            <a:r>
              <a:rPr lang="ka-GE" sz="1050" b="1" dirty="0">
                <a:solidFill>
                  <a:schemeClr val="accent1"/>
                </a:solidFill>
              </a:rPr>
              <a:t>ხარისხის უზრუნველყოფა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ED95B3-1499-41C4-9745-CAC9102F527D}"/>
              </a:ext>
            </a:extLst>
          </p:cNvPr>
          <p:cNvSpPr/>
          <p:nvPr/>
        </p:nvSpPr>
        <p:spPr>
          <a:xfrm>
            <a:off x="4196267" y="4609712"/>
            <a:ext cx="432000" cy="1404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ka-GE" sz="1050" b="1" dirty="0">
                <a:solidFill>
                  <a:schemeClr val="accent1"/>
                </a:solidFill>
              </a:rPr>
              <a:t>განათლების სტანდარტები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EF5120D-EA09-47D9-8F21-7F7C1C2A2AD0}"/>
              </a:ext>
            </a:extLst>
          </p:cNvPr>
          <p:cNvSpPr/>
          <p:nvPr/>
        </p:nvSpPr>
        <p:spPr>
          <a:xfrm>
            <a:off x="4898567" y="4638031"/>
            <a:ext cx="431814" cy="1387479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ka-GE" sz="1050" b="1" dirty="0">
                <a:solidFill>
                  <a:schemeClr val="accent1"/>
                </a:solidFill>
              </a:rPr>
              <a:t>აუდიტის სტანდარტები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CCA95FF-6A83-44BF-A164-D5F13B6C8017}"/>
              </a:ext>
            </a:extLst>
          </p:cNvPr>
          <p:cNvSpPr/>
          <p:nvPr/>
        </p:nvSpPr>
        <p:spPr>
          <a:xfrm>
            <a:off x="5580108" y="4619496"/>
            <a:ext cx="432000" cy="1387476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ka-GE" sz="1050" b="1" dirty="0">
                <a:solidFill>
                  <a:schemeClr val="accent1"/>
                </a:solidFill>
              </a:rPr>
              <a:t>ეთიკის კოდექსი</a:t>
            </a:r>
          </a:p>
        </p:txBody>
      </p:sp>
    </p:spTree>
    <p:extLst>
      <p:ext uri="{BB962C8B-B14F-4D97-AF65-F5344CB8AC3E}">
        <p14:creationId xmlns:p14="http://schemas.microsoft.com/office/powerpoint/2010/main" val="257149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</a:rPr>
              <a:t>IFAC</a:t>
            </a:r>
            <a:r>
              <a:rPr lang="ka-GE" sz="2800" b="1" dirty="0">
                <a:solidFill>
                  <a:schemeClr val="accent1"/>
                </a:solidFill>
              </a:rPr>
              <a:t> - ის მადლობა ბაფს</a:t>
            </a:r>
          </a:p>
          <a:p>
            <a:pPr algn="ctr"/>
            <a:endParaRPr lang="ka-GE" sz="28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639" y="6187267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05831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0.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516098-1FDF-48D6-B22A-3445319089FF}"/>
              </a:ext>
            </a:extLst>
          </p:cNvPr>
          <p:cNvSpPr txBox="1"/>
          <p:nvPr/>
        </p:nvSpPr>
        <p:spPr>
          <a:xfrm>
            <a:off x="8034658" y="6549211"/>
            <a:ext cx="28559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F58A5C-AF16-4ACB-AB45-A00D59B961D5}"/>
              </a:ext>
            </a:extLst>
          </p:cNvPr>
          <p:cNvSpPr txBox="1"/>
          <p:nvPr/>
        </p:nvSpPr>
        <p:spPr>
          <a:xfrm>
            <a:off x="1089061" y="932645"/>
            <a:ext cx="10304979" cy="6720677"/>
          </a:xfrm>
          <a:prstGeom prst="rect">
            <a:avLst/>
          </a:prstGeom>
          <a:noFill/>
        </p:spPr>
        <p:txBody>
          <a:bodyPr wrap="square" lIns="0" tIns="72000" rIns="0" bIns="0" rtlCol="0" anchor="ctr">
            <a:spAutoFit/>
          </a:bodyPr>
          <a:lstStyle/>
          <a:p>
            <a:pPr algn="just"/>
            <a:r>
              <a:rPr lang="ka-GE" b="1" dirty="0">
                <a:solidFill>
                  <a:schemeClr val="accent1"/>
                </a:solidFill>
              </a:rPr>
              <a:t>„ </a:t>
            </a:r>
            <a:r>
              <a:rPr lang="en-GB" b="1" dirty="0">
                <a:solidFill>
                  <a:schemeClr val="accent1"/>
                </a:solidFill>
              </a:rPr>
              <a:t>IFAC-</a:t>
            </a:r>
            <a:r>
              <a:rPr lang="ka-GE" b="1" dirty="0">
                <a:solidFill>
                  <a:schemeClr val="accent1"/>
                </a:solidFill>
              </a:rPr>
              <a:t>ის თანამშრომლები ვულოცავთ თქვენს ორგანიზაციას ამ მნიშვნელოვან მიღწევას, კერძოდ,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ჩვენ ვაფასებთ თქვენი ორგანიზაციის ხელმძღვანელობის, თანამშრომლების და მოხალისეების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ძალისხმევას. 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გთხოვთ ყველა მათგანს მადლობა გადაუხადოთ ჩვენი სახელით.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მადლობას გიხდით შესაბამისი პროგრამისადმი თქვენი ერთგულებისათვის, რომელიც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მიმართულია ბუღალტრის პროფესიის ხარისხისა და სანდოობის ასამაღლებლად მთელ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მსოფლიოში“.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                                                                                                                                     ტანია მუსუმჰი </a:t>
            </a: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                                                                                                           </a:t>
            </a: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                                                                                                                                </a:t>
            </a:r>
            <a:r>
              <a:rPr lang="en-GB" b="1" dirty="0">
                <a:solidFill>
                  <a:schemeClr val="accent1"/>
                </a:solidFill>
              </a:rPr>
              <a:t>IFAC-</a:t>
            </a:r>
            <a:r>
              <a:rPr lang="ka-GE" b="1" dirty="0">
                <a:solidFill>
                  <a:schemeClr val="accent1"/>
                </a:solidFill>
              </a:rPr>
              <a:t>ის რეგიონალური                                   </a:t>
            </a: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                                                                                                                                              მენეჯერი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/>
              <a:t>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7171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კომიტეტების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 საქმიანობა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967" y="6156445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16105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1.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83C10E-9301-465D-BADE-02375F33452E}"/>
              </a:ext>
            </a:extLst>
          </p:cNvPr>
          <p:cNvSpPr txBox="1"/>
          <p:nvPr/>
        </p:nvSpPr>
        <p:spPr>
          <a:xfrm>
            <a:off x="7829174" y="6538937"/>
            <a:ext cx="3112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89769E-EF59-473C-A967-32FB708BD301}"/>
              </a:ext>
            </a:extLst>
          </p:cNvPr>
          <p:cNvSpPr/>
          <p:nvPr/>
        </p:nvSpPr>
        <p:spPr>
          <a:xfrm>
            <a:off x="1212351" y="1883197"/>
            <a:ext cx="101958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b="1" dirty="0">
                <a:solidFill>
                  <a:schemeClr val="accent1"/>
                </a:solidFill>
              </a:rPr>
              <a:t>2023 წელს კომიტეტები მოქმედებდნენ გამგეობის მიერ</a:t>
            </a:r>
          </a:p>
          <a:p>
            <a:pPr algn="just"/>
            <a:endParaRPr lang="ka-GE" sz="2000" b="1" dirty="0">
              <a:solidFill>
                <a:schemeClr val="accent1"/>
              </a:solidFill>
            </a:endParaRPr>
          </a:p>
          <a:p>
            <a:pPr algn="just"/>
            <a:r>
              <a:rPr lang="ka-GE" sz="2000" b="1" dirty="0">
                <a:solidFill>
                  <a:schemeClr val="accent1"/>
                </a:solidFill>
              </a:rPr>
              <a:t>დამტკიცებული სამოქმედო გეგმის ფარგლებში.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A3C5B5-F2E4-4CEF-9F16-AAB3E2D59138}"/>
              </a:ext>
            </a:extLst>
          </p:cNvPr>
          <p:cNvSpPr/>
          <p:nvPr/>
        </p:nvSpPr>
        <p:spPr>
          <a:xfrm>
            <a:off x="1212351" y="3614464"/>
            <a:ext cx="89546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b="1" dirty="0">
                <a:solidFill>
                  <a:schemeClr val="accent1"/>
                </a:solidFill>
              </a:rPr>
              <a:t>კომიტეტებში განხილული ძირითადი აქტუალური თემები</a:t>
            </a:r>
          </a:p>
          <a:p>
            <a:pPr algn="just"/>
            <a:endParaRPr lang="ka-GE" sz="2000" b="1" dirty="0">
              <a:solidFill>
                <a:schemeClr val="accent1"/>
              </a:solidFill>
            </a:endParaRPr>
          </a:p>
          <a:p>
            <a:pPr algn="just"/>
            <a:r>
              <a:rPr lang="ka-GE" sz="2000" b="1" dirty="0">
                <a:solidFill>
                  <a:schemeClr val="accent1"/>
                </a:solidFill>
              </a:rPr>
              <a:t>და გადაწყვეტები:</a:t>
            </a:r>
          </a:p>
        </p:txBody>
      </p:sp>
    </p:spTree>
    <p:extLst>
      <p:ext uri="{BB962C8B-B14F-4D97-AF65-F5344CB8AC3E}">
        <p14:creationId xmlns:p14="http://schemas.microsoft.com/office/powerpoint/2010/main" val="112342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პროფესიული სერტიფიცირება</a:t>
            </a:r>
          </a:p>
          <a:p>
            <a:pPr algn="ctr"/>
            <a:endParaRPr lang="ka-GE" sz="28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117" y="6207809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5995559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2.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AD4664-DF92-48BE-91F9-92FE6CD33C86}"/>
              </a:ext>
            </a:extLst>
          </p:cNvPr>
          <p:cNvSpPr txBox="1"/>
          <p:nvPr/>
        </p:nvSpPr>
        <p:spPr>
          <a:xfrm>
            <a:off x="7829174" y="6549211"/>
            <a:ext cx="28765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6302AC65-0C59-4CFD-A85F-61A9105A91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17142" y="1216517"/>
            <a:ext cx="10459092" cy="466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SzPct val="98000"/>
              <a:buNone/>
            </a:pPr>
            <a:r>
              <a:rPr lang="ka-GE" b="1" dirty="0">
                <a:solidFill>
                  <a:schemeClr val="accent2"/>
                </a:solidFill>
              </a:rPr>
              <a:t>განათლების კომიტეტის, დაინტერესებულ მხარეებთან ურთიერთობის კომიტეტის</a:t>
            </a:r>
            <a:r>
              <a:rPr lang="ka-GE" b="1" dirty="0">
                <a:solidFill>
                  <a:schemeClr val="accent1"/>
                </a:solidFill>
              </a:rPr>
              <a:t> </a:t>
            </a:r>
            <a:r>
              <a:rPr lang="ka-GE" sz="1600" b="1" dirty="0">
                <a:solidFill>
                  <a:schemeClr val="accent1"/>
                </a:solidFill>
              </a:rPr>
              <a:t> ერთობლივი    ღონისძიებებით და </a:t>
            </a:r>
            <a:r>
              <a:rPr lang="ka-GE" sz="1600" b="1" dirty="0">
                <a:solidFill>
                  <a:schemeClr val="accent2"/>
                </a:solidFill>
              </a:rPr>
              <a:t>აღმასრულებელი ხელმძღვანელობის </a:t>
            </a:r>
            <a:r>
              <a:rPr lang="ka-GE" sz="1600" b="1" dirty="0">
                <a:solidFill>
                  <a:schemeClr val="accent1"/>
                </a:solidFill>
              </a:rPr>
              <a:t>აქტიური მხარდაჭერით, მიმდინარე წელს საფუძველი ჩაეყარა კონცეფციას: </a:t>
            </a:r>
          </a:p>
          <a:p>
            <a:pPr marL="0" indent="0" algn="ctr">
              <a:buNone/>
            </a:pPr>
            <a:r>
              <a:rPr lang="ka-GE" b="1" dirty="0">
                <a:solidFill>
                  <a:schemeClr val="accent2"/>
                </a:solidFill>
              </a:rPr>
              <a:t>      „პროფესიული კომპეტენციის მქონე ბუღალტრების </a:t>
            </a:r>
          </a:p>
          <a:p>
            <a:pPr marL="0" indent="0" algn="ctr">
              <a:buNone/>
            </a:pPr>
            <a:r>
              <a:rPr lang="ka-GE" b="1" dirty="0">
                <a:solidFill>
                  <a:schemeClr val="accent2"/>
                </a:solidFill>
              </a:rPr>
              <a:t>ერთიანი რეესტრი,  მცირე და   საშუალო      ბიზნესისათვის.</a:t>
            </a:r>
          </a:p>
          <a:p>
            <a:pPr marL="0" indent="0">
              <a:buNone/>
            </a:pPr>
            <a:r>
              <a:rPr lang="ka-GE" sz="1600" b="1" dirty="0">
                <a:solidFill>
                  <a:schemeClr val="accent1"/>
                </a:solidFill>
              </a:rPr>
              <a:t>კონცეფციის ძირითადი ასპექტები:</a:t>
            </a:r>
          </a:p>
          <a:p>
            <a:pPr marL="1454150" indent="-285750">
              <a:buSzPct val="98000"/>
              <a:buFont typeface="Arial" panose="020B0604020202020204" pitchFamily="34" charset="0"/>
              <a:buChar char="•"/>
              <a:tabLst>
                <a:tab pos="1082675" algn="l"/>
              </a:tabLst>
            </a:pPr>
            <a:r>
              <a:rPr lang="ka-GE" sz="1600" b="1" dirty="0">
                <a:solidFill>
                  <a:schemeClr val="accent1"/>
                </a:solidFill>
              </a:rPr>
              <a:t>   ბუღალტერთა პროფესიული კომპეტენციის ჩარჩოს განსაზღვრა;</a:t>
            </a:r>
          </a:p>
          <a:p>
            <a:pPr marL="1454150" lvl="3" indent="-285750" defTabSz="477838">
              <a:buSzPct val="98000"/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ka-GE" sz="1600" b="1" dirty="0">
                <a:solidFill>
                  <a:schemeClr val="accent1"/>
                </a:solidFill>
              </a:rPr>
              <a:t>   შესაბამისი სახელმძღვანელოების და პრაქტიკული ლიტერატურის შექმნა;</a:t>
            </a:r>
          </a:p>
          <a:p>
            <a:pPr marL="1454150" indent="-285750">
              <a:buSzPct val="98000"/>
              <a:buFont typeface="Arial" panose="020B0604020202020204" pitchFamily="34" charset="0"/>
              <a:buChar char="•"/>
            </a:pPr>
            <a:r>
              <a:rPr lang="ka-GE" sz="1600" b="1" dirty="0">
                <a:solidFill>
                  <a:schemeClr val="accent1"/>
                </a:solidFill>
              </a:rPr>
              <a:t>   ერთიანი საგამოცდო პროცესის ჩამოყალიბება;</a:t>
            </a:r>
          </a:p>
          <a:p>
            <a:pPr marL="1454150" indent="-285750">
              <a:buSzPct val="98000"/>
              <a:buFont typeface="Arial" panose="020B0604020202020204" pitchFamily="34" charset="0"/>
              <a:buChar char="•"/>
            </a:pPr>
            <a:r>
              <a:rPr lang="ka-GE" sz="1600" b="1" dirty="0">
                <a:solidFill>
                  <a:schemeClr val="accent1"/>
                </a:solidFill>
              </a:rPr>
              <a:t>   პროფესიული კომპეტენციის მქონე ბუღალტერთა რეესტრის შექმნა;</a:t>
            </a:r>
          </a:p>
          <a:p>
            <a:pPr marL="1454150" indent="-285750">
              <a:buSzPct val="98000"/>
              <a:buFont typeface="Arial" panose="020B0604020202020204" pitchFamily="34" charset="0"/>
              <a:buChar char="•"/>
            </a:pPr>
            <a:r>
              <a:rPr lang="ka-GE" sz="1600" b="1" dirty="0">
                <a:solidFill>
                  <a:schemeClr val="accent1"/>
                </a:solidFill>
              </a:rPr>
              <a:t>   კომპეტენციის შენარჩუნება - განგრძობითი სწავლებით;</a:t>
            </a:r>
          </a:p>
          <a:p>
            <a:pPr marL="1454150" indent="-285750">
              <a:buSzPct val="98000"/>
              <a:buFont typeface="Arial" panose="020B0604020202020204" pitchFamily="34" charset="0"/>
              <a:buChar char="•"/>
            </a:pPr>
            <a:r>
              <a:rPr lang="ka-GE" sz="1600" b="1" dirty="0">
                <a:solidFill>
                  <a:schemeClr val="accent1"/>
                </a:solidFill>
              </a:rPr>
              <a:t>   პროგრამაში ნებაყოფლობით მონაწილეობა</a:t>
            </a:r>
            <a:r>
              <a:rPr lang="ka-GE" sz="1600" b="1" dirty="0"/>
              <a:t>;</a:t>
            </a:r>
          </a:p>
          <a:p>
            <a:pPr marL="1206500" indent="0" algn="just">
              <a:buNone/>
            </a:pPr>
            <a:r>
              <a:rPr lang="ka-GE" sz="1600" b="1" dirty="0"/>
              <a:t>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4027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გამგეობის შეხვედრები 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წევრებთან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617" y="6207815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118847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3.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EE4C73-2B07-44D5-B3A2-02B9C333161A}"/>
              </a:ext>
            </a:extLst>
          </p:cNvPr>
          <p:cNvSpPr txBox="1"/>
          <p:nvPr/>
        </p:nvSpPr>
        <p:spPr>
          <a:xfrm>
            <a:off x="7931909" y="6538936"/>
            <a:ext cx="29998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6272FD-63AD-4CB8-8251-923F73EE69BA}"/>
              </a:ext>
            </a:extLst>
          </p:cNvPr>
          <p:cNvSpPr/>
          <p:nvPr/>
        </p:nvSpPr>
        <p:spPr>
          <a:xfrm>
            <a:off x="976045" y="1591395"/>
            <a:ext cx="1034607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000" b="1" dirty="0">
                <a:solidFill>
                  <a:schemeClr val="accent2"/>
                </a:solidFill>
              </a:rPr>
              <a:t>წევრებთან ურთიერთობის კომიტეტის, განათლების კომიტეტის, საგადასახადო </a:t>
            </a:r>
          </a:p>
          <a:p>
            <a:pPr algn="just"/>
            <a:endParaRPr lang="ka-GE" sz="2000" b="1" dirty="0">
              <a:solidFill>
                <a:schemeClr val="accent2"/>
              </a:solidFill>
            </a:endParaRPr>
          </a:p>
          <a:p>
            <a:pPr algn="just"/>
            <a:r>
              <a:rPr lang="ka-GE" sz="2000" b="1" dirty="0">
                <a:solidFill>
                  <a:schemeClr val="accent2"/>
                </a:solidFill>
              </a:rPr>
              <a:t>კომიტეტისა და  დაინტერესებულ მხარეებთან ურთიერთობის კომიტეტების</a:t>
            </a:r>
            <a:r>
              <a:rPr lang="ka-GE" sz="2000" b="1" dirty="0">
                <a:solidFill>
                  <a:schemeClr val="accent1"/>
                </a:solidFill>
              </a:rPr>
              <a:t>  </a:t>
            </a:r>
          </a:p>
          <a:p>
            <a:pPr algn="just"/>
            <a:endParaRPr lang="ka-GE" sz="2000" b="1" dirty="0">
              <a:solidFill>
                <a:schemeClr val="accent1"/>
              </a:solidFill>
            </a:endParaRPr>
          </a:p>
          <a:p>
            <a:pPr algn="just"/>
            <a:r>
              <a:rPr lang="ka-GE" sz="2000" b="1" dirty="0">
                <a:solidFill>
                  <a:schemeClr val="accent1"/>
                </a:solidFill>
              </a:rPr>
              <a:t>ერთობლივი ღონისძიება:</a:t>
            </a:r>
          </a:p>
          <a:p>
            <a:pPr algn="just"/>
            <a:endParaRPr lang="ka-GE" sz="2000" b="1" dirty="0">
              <a:solidFill>
                <a:schemeClr val="accent1"/>
              </a:solidFill>
            </a:endParaRPr>
          </a:p>
          <a:p>
            <a:pPr algn="ctr"/>
            <a:endParaRPr lang="ka-GE" sz="2000" b="1" dirty="0">
              <a:solidFill>
                <a:schemeClr val="accent1"/>
              </a:solidFill>
            </a:endParaRPr>
          </a:p>
          <a:p>
            <a:pPr algn="ctr"/>
            <a:r>
              <a:rPr lang="ka-GE" sz="2000" b="1" dirty="0">
                <a:solidFill>
                  <a:schemeClr val="accent1"/>
                </a:solidFill>
              </a:rPr>
              <a:t>რეგიონალური შეხვედრები წევრებთან:</a:t>
            </a:r>
          </a:p>
          <a:p>
            <a:pPr algn="ctr"/>
            <a:endParaRPr lang="ka-GE" sz="2000" b="1" dirty="0">
              <a:solidFill>
                <a:schemeClr val="accent1"/>
              </a:solidFill>
            </a:endParaRPr>
          </a:p>
          <a:p>
            <a:pPr algn="ctr"/>
            <a:r>
              <a:rPr lang="ka-GE" sz="2000" b="1" dirty="0">
                <a:solidFill>
                  <a:schemeClr val="accent1"/>
                </a:solidFill>
              </a:rPr>
              <a:t>                   ბათუმში;</a:t>
            </a:r>
          </a:p>
          <a:p>
            <a:pPr algn="ctr"/>
            <a:endParaRPr lang="ka-GE" sz="2000" b="1" dirty="0">
              <a:solidFill>
                <a:schemeClr val="accent1"/>
              </a:solidFill>
            </a:endParaRPr>
          </a:p>
          <a:p>
            <a:pPr algn="ctr"/>
            <a:r>
              <a:rPr lang="ka-GE" sz="2000" b="1" dirty="0">
                <a:solidFill>
                  <a:schemeClr val="accent1"/>
                </a:solidFill>
              </a:rPr>
              <a:t>                   ქუთაისში;</a:t>
            </a:r>
          </a:p>
          <a:p>
            <a:pPr algn="ctr"/>
            <a:endParaRPr lang="ka-GE" sz="2000" b="1" dirty="0">
              <a:solidFill>
                <a:schemeClr val="accent1"/>
              </a:solidFill>
            </a:endParaRPr>
          </a:p>
          <a:p>
            <a:pPr algn="ctr"/>
            <a:r>
              <a:rPr lang="ka-GE" sz="2000" b="1" dirty="0">
                <a:solidFill>
                  <a:schemeClr val="accent1"/>
                </a:solidFill>
              </a:rPr>
              <a:t>                   კახეთში;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2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B3E8784-553B-4B14-BD27-2AF7A57AEBCC}"/>
              </a:ext>
            </a:extLst>
          </p:cNvPr>
          <p:cNvSpPr txBox="1"/>
          <p:nvPr/>
        </p:nvSpPr>
        <p:spPr>
          <a:xfrm>
            <a:off x="1078785" y="1702054"/>
            <a:ext cx="10027579" cy="41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a-GE" b="1" dirty="0">
                <a:solidFill>
                  <a:schemeClr val="accent1"/>
                </a:solidFill>
              </a:rPr>
              <a:t>განათლების კომიტეტის ორგანიზებით განხორციელდა განგრძობითი განათლების ყოველწლიური სემინარები;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3"/>
                </a:solidFill>
              </a:rPr>
              <a:t>განათლების კომიტეტის, საგადსახადო, სტანდარტების და წევრებთან ურთიერთობის</a:t>
            </a:r>
          </a:p>
          <a:p>
            <a:pPr algn="just"/>
            <a:r>
              <a:rPr lang="ka-GE" b="1" dirty="0">
                <a:solidFill>
                  <a:schemeClr val="accent3"/>
                </a:solidFill>
              </a:rPr>
              <a:t>კომიტეტების</a:t>
            </a:r>
            <a:r>
              <a:rPr lang="ka-GE" b="1" dirty="0">
                <a:solidFill>
                  <a:schemeClr val="accent1"/>
                </a:solidFill>
              </a:rPr>
              <a:t> მიერ, ერთობლივად    დაიგეგმა და  განხორციელდა ტრენინგები:</a:t>
            </a:r>
          </a:p>
          <a:p>
            <a:pPr algn="just">
              <a:lnSpc>
                <a:spcPct val="250000"/>
              </a:lnSpc>
            </a:pPr>
            <a:r>
              <a:rPr lang="ka-GE" b="1" dirty="0">
                <a:solidFill>
                  <a:schemeClr val="accent1"/>
                </a:solidFill>
              </a:rPr>
              <a:t>          ფინანსური ანგარიშგების საერთაშორისო სტანდარტებში;</a:t>
            </a:r>
          </a:p>
          <a:p>
            <a:pPr algn="just">
              <a:lnSpc>
                <a:spcPct val="250000"/>
              </a:lnSpc>
            </a:pPr>
            <a:r>
              <a:rPr lang="ka-GE" b="1" dirty="0">
                <a:solidFill>
                  <a:schemeClr val="accent1"/>
                </a:solidFill>
              </a:rPr>
              <a:t>          მცირე საწარმოთა საერთაშორისო სტანდარტში;</a:t>
            </a:r>
          </a:p>
          <a:p>
            <a:pPr algn="just">
              <a:lnSpc>
                <a:spcPct val="250000"/>
              </a:lnSpc>
            </a:pPr>
            <a:r>
              <a:rPr lang="ka-GE" b="1" dirty="0">
                <a:solidFill>
                  <a:schemeClr val="accent1"/>
                </a:solidFill>
              </a:rPr>
              <a:t>          საგადასახადო კოდექსის ცვლილებებსა და დაბეგვრის სპეციფიკურ საკითხებზე.</a:t>
            </a:r>
          </a:p>
          <a:p>
            <a:pPr algn="just">
              <a:lnSpc>
                <a:spcPct val="250000"/>
              </a:lnSpc>
            </a:pPr>
            <a:endParaRPr lang="ka-GE" b="1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2040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ka-GE" sz="2800" b="1" noProof="1">
                <a:solidFill>
                  <a:schemeClr val="accent1"/>
                </a:solidFill>
              </a:rPr>
              <a:t>წევრების კვალიფიკაციის </a:t>
            </a:r>
          </a:p>
          <a:p>
            <a:pPr algn="ctr">
              <a:defRPr/>
            </a:pPr>
            <a:r>
              <a:rPr lang="ka-GE" sz="2800" b="1" noProof="1">
                <a:solidFill>
                  <a:schemeClr val="accent1"/>
                </a:solidFill>
              </a:rPr>
              <a:t>ამაღლება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437" y="6146171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46929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en-US" sz="1050" b="1" dirty="0">
                <a:solidFill>
                  <a:srgbClr val="7030A0"/>
                </a:solidFill>
              </a:rPr>
              <a:t>4</a:t>
            </a:r>
            <a:r>
              <a:rPr lang="ka-GE" sz="1050" b="1" dirty="0">
                <a:solidFill>
                  <a:srgbClr val="7030A0"/>
                </a:solidFill>
              </a:rPr>
              <a:t>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6FF82C-A242-4C10-A4E5-BF0FF3F49E41}"/>
              </a:ext>
            </a:extLst>
          </p:cNvPr>
          <p:cNvSpPr txBox="1"/>
          <p:nvPr/>
        </p:nvSpPr>
        <p:spPr>
          <a:xfrm>
            <a:off x="8034650" y="6559484"/>
            <a:ext cx="2968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8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აქტივობები ბუღალტრულ 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სექტორთან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793" y="6146171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5995552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68240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5.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3B2E15-FA79-4086-BB5E-9C8816091417}"/>
              </a:ext>
            </a:extLst>
          </p:cNvPr>
          <p:cNvSpPr txBox="1"/>
          <p:nvPr/>
        </p:nvSpPr>
        <p:spPr>
          <a:xfrm>
            <a:off x="7829170" y="6538936"/>
            <a:ext cx="31230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F25A70-1C18-4652-89E8-705AD8FE81B8}"/>
              </a:ext>
            </a:extLst>
          </p:cNvPr>
          <p:cNvSpPr/>
          <p:nvPr/>
        </p:nvSpPr>
        <p:spPr>
          <a:xfrm>
            <a:off x="1037690" y="1543871"/>
            <a:ext cx="10024626" cy="37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a-GE" b="1" dirty="0">
                <a:solidFill>
                  <a:schemeClr val="accent3"/>
                </a:solidFill>
              </a:rPr>
              <a:t>ბუღალტრებთან ურთიერთობის კომიტეტის </a:t>
            </a:r>
            <a:r>
              <a:rPr lang="ka-GE" b="1" dirty="0">
                <a:solidFill>
                  <a:schemeClr val="accent1"/>
                </a:solidFill>
              </a:rPr>
              <a:t>ორგანიზებით ჩატარდა გამოკითხვები:</a:t>
            </a:r>
          </a:p>
          <a:p>
            <a:pPr algn="just">
              <a:lnSpc>
                <a:spcPct val="150000"/>
              </a:lnSpc>
            </a:pPr>
            <a:endParaRPr lang="ka-GE" b="1" dirty="0">
              <a:solidFill>
                <a:schemeClr val="accent1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b="1" dirty="0">
                <a:solidFill>
                  <a:schemeClr val="accent1"/>
                </a:solidFill>
              </a:rPr>
              <a:t>ბუღალტრებში პროფესიული  ორგანიზაციის ცნობადობის შესახებ;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b="1" dirty="0">
                <a:solidFill>
                  <a:schemeClr val="accent1"/>
                </a:solidFill>
              </a:rPr>
              <a:t>პროფესიული გადამზადებისა და კვალიფიკაციის ამაღლების კუთხით, მიმართულებების გამოკვლევის  შესახებ;</a:t>
            </a:r>
          </a:p>
          <a:p>
            <a:pPr algn="just">
              <a:lnSpc>
                <a:spcPct val="150000"/>
              </a:lnSpc>
            </a:pPr>
            <a:endParaRPr lang="ka-GE" b="1" dirty="0"/>
          </a:p>
          <a:p>
            <a:pPr algn="just">
              <a:lnSpc>
                <a:spcPct val="150000"/>
              </a:lnSpc>
            </a:pPr>
            <a:r>
              <a:rPr lang="ka-GE" b="1" dirty="0">
                <a:solidFill>
                  <a:schemeClr val="accent1"/>
                </a:solidFill>
              </a:rPr>
              <a:t>მოეწყო „ღია კარის“ დღე ბაფის </a:t>
            </a:r>
            <a:r>
              <a:rPr lang="ka-GE" b="1" dirty="0">
                <a:solidFill>
                  <a:schemeClr val="accent3"/>
                </a:solidFill>
              </a:rPr>
              <a:t>გამგეობის, კომიტეტების და აღმასრულებელი სტრუქტურის </a:t>
            </a:r>
            <a:r>
              <a:rPr lang="ka-GE" b="1" dirty="0">
                <a:solidFill>
                  <a:schemeClr val="accent1"/>
                </a:solidFill>
              </a:rPr>
              <a:t>მონაწილეობით,  რომელშიც 100-მდე ბუღალტერმა და ბიზნესის წარმომადგენელმა მიიღო მონაწილეობა</a:t>
            </a:r>
            <a:r>
              <a:rPr lang="ka-GE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851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B3E8784-553B-4B14-BD27-2AF7A57AEBCC}"/>
              </a:ext>
            </a:extLst>
          </p:cNvPr>
          <p:cNvSpPr txBox="1"/>
          <p:nvPr/>
        </p:nvSpPr>
        <p:spPr>
          <a:xfrm>
            <a:off x="893852" y="1495452"/>
            <a:ext cx="10839236" cy="37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b="1" dirty="0">
                <a:solidFill>
                  <a:schemeClr val="accent3"/>
                </a:solidFill>
              </a:rPr>
              <a:t>პროფესიით დაინტერესებულ მხარეებთან ურთიერთობის კომიტეტის, საგადასახადო კომიტეტისა და განათლების კომიტეტის ინიციატივით </a:t>
            </a:r>
            <a:r>
              <a:rPr lang="ka-GE" b="1" dirty="0">
                <a:solidFill>
                  <a:schemeClr val="accent1"/>
                </a:solidFill>
              </a:rPr>
              <a:t>მიღწეულ იქნა შეთანხმებები, ურთიერთთანამშრომლობის შესახებ:</a:t>
            </a:r>
            <a:br>
              <a:rPr lang="ka-GE" b="1" dirty="0">
                <a:solidFill>
                  <a:schemeClr val="accent1"/>
                </a:solidFill>
              </a:rPr>
            </a:br>
            <a:r>
              <a:rPr lang="ka-GE" b="1" dirty="0">
                <a:solidFill>
                  <a:schemeClr val="accent1"/>
                </a:solidFill>
              </a:rPr>
              <a:t>         ბიზნეს ასოციაციებთან;</a:t>
            </a:r>
            <a:br>
              <a:rPr lang="ka-GE" b="1" dirty="0">
                <a:solidFill>
                  <a:schemeClr val="accent1"/>
                </a:solidFill>
              </a:rPr>
            </a:br>
            <a:r>
              <a:rPr lang="ka-GE" b="1" dirty="0">
                <a:solidFill>
                  <a:schemeClr val="accent1"/>
                </a:solidFill>
              </a:rPr>
              <a:t>         ფინანსთა სამინისტროსთან, შემოსავლების სამსახურსა და საპენსიო სააგენტოსთან;</a:t>
            </a:r>
            <a:br>
              <a:rPr lang="ka-GE" b="1" dirty="0">
                <a:solidFill>
                  <a:schemeClr val="accent1"/>
                </a:solidFill>
              </a:rPr>
            </a:br>
            <a:r>
              <a:rPr lang="ka-GE" b="1" dirty="0">
                <a:solidFill>
                  <a:schemeClr val="accent1"/>
                </a:solidFill>
              </a:rPr>
              <a:t>         ბუღალტრული აღრიცხვის ბენეფიციართა ფონდთან;</a:t>
            </a:r>
            <a:br>
              <a:rPr lang="ka-GE" b="1" dirty="0">
                <a:solidFill>
                  <a:schemeClr val="accent1"/>
                </a:solidFill>
              </a:rPr>
            </a:br>
            <a:r>
              <a:rPr lang="ka-GE" b="1" dirty="0">
                <a:solidFill>
                  <a:schemeClr val="accent1"/>
                </a:solidFill>
              </a:rPr>
              <a:t>         განათლების სექტორთან.</a:t>
            </a:r>
          </a:p>
          <a:p>
            <a:pPr>
              <a:lnSpc>
                <a:spcPct val="150000"/>
              </a:lnSpc>
            </a:pPr>
            <a:endParaRPr lang="ka-GE" b="1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ka-GE" b="1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1" y="0"/>
            <a:ext cx="122040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დაინტერესებულ მხარეებთან 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თანამშრომლობის გაფართოება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717" y="6156445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26381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6.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E75F6A-2249-4B4F-AB73-98DD46691DA0}"/>
              </a:ext>
            </a:extLst>
          </p:cNvPr>
          <p:cNvSpPr txBox="1"/>
          <p:nvPr/>
        </p:nvSpPr>
        <p:spPr>
          <a:xfrm>
            <a:off x="7993556" y="6549210"/>
            <a:ext cx="28354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6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B3E8784-553B-4B14-BD27-2AF7A57AEBCC}"/>
              </a:ext>
            </a:extLst>
          </p:cNvPr>
          <p:cNvSpPr txBox="1"/>
          <p:nvPr/>
        </p:nvSpPr>
        <p:spPr>
          <a:xfrm>
            <a:off x="842481" y="1868474"/>
            <a:ext cx="10479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125000"/>
            </a:pPr>
            <a:r>
              <a:rPr lang="ka-GE" b="1" dirty="0">
                <a:solidFill>
                  <a:schemeClr val="accent3"/>
                </a:solidFill>
              </a:rPr>
              <a:t>აუდიტის ხარისხის კომიტეტის </a:t>
            </a:r>
            <a:r>
              <a:rPr lang="ka-GE" b="1" dirty="0">
                <a:solidFill>
                  <a:schemeClr val="accent1"/>
                </a:solidFill>
              </a:rPr>
              <a:t>მიერ, შემუშავდა აუდიტორების/აუდიტორული ფირმების,</a:t>
            </a:r>
          </a:p>
          <a:p>
            <a:pPr algn="just">
              <a:buSzPct val="125000"/>
            </a:pPr>
            <a:endParaRPr lang="ka-GE" b="1" dirty="0">
              <a:solidFill>
                <a:schemeClr val="accent1"/>
              </a:solidFill>
            </a:endParaRPr>
          </a:p>
          <a:p>
            <a:pPr algn="just">
              <a:buSzPct val="125000"/>
            </a:pPr>
            <a:r>
              <a:rPr lang="ka-GE" b="1" dirty="0">
                <a:solidFill>
                  <a:schemeClr val="accent1"/>
                </a:solidFill>
              </a:rPr>
              <a:t>დიაგნოსტიკის განხორციელებისათვის, ხმსს 1-ის მოთხოვნების შესაბამისად, ახალი, გადასინჯული</a:t>
            </a:r>
          </a:p>
          <a:p>
            <a:pPr algn="just">
              <a:buSzPct val="125000"/>
            </a:pPr>
            <a:endParaRPr lang="ka-GE" b="1" dirty="0">
              <a:solidFill>
                <a:schemeClr val="accent1"/>
              </a:solidFill>
            </a:endParaRPr>
          </a:p>
          <a:p>
            <a:pPr algn="just">
              <a:buSzPct val="125000"/>
            </a:pPr>
            <a:r>
              <a:rPr lang="ka-GE" b="1" dirty="0">
                <a:solidFill>
                  <a:schemeClr val="accent1"/>
                </a:solidFill>
              </a:rPr>
              <a:t>კითხვარი.</a:t>
            </a:r>
          </a:p>
          <a:p>
            <a:pPr marL="271463" indent="-271463" algn="just"/>
            <a:r>
              <a:rPr lang="ka-GE" b="1" dirty="0">
                <a:solidFill>
                  <a:schemeClr val="accent1"/>
                </a:solidFill>
              </a:rPr>
              <a:t>     </a:t>
            </a:r>
          </a:p>
          <a:p>
            <a:pPr marL="271463" indent="-271463" algn="just"/>
            <a:r>
              <a:rPr lang="ka-GE" b="1" dirty="0">
                <a:solidFill>
                  <a:schemeClr val="accent1"/>
                </a:solidFill>
              </a:rPr>
              <a:t>2024 წლიდან ამ კითხვარის გამოყენებით შეფასდება აუდიტორულ ფირმებში, ხარისხის მართვის</a:t>
            </a:r>
          </a:p>
          <a:p>
            <a:pPr marL="271463" indent="-271463" algn="just"/>
            <a:endParaRPr lang="ka-GE" b="1" dirty="0">
              <a:solidFill>
                <a:schemeClr val="accent1"/>
              </a:solidFill>
            </a:endParaRPr>
          </a:p>
          <a:p>
            <a:pPr marL="271463" indent="-271463" algn="just"/>
            <a:r>
              <a:rPr lang="ka-GE" b="1" dirty="0">
                <a:solidFill>
                  <a:schemeClr val="accent1"/>
                </a:solidFill>
              </a:rPr>
              <a:t>სისტემებთან დაკავშირებული პრობლემები და საჭიროებები.</a:t>
            </a:r>
          </a:p>
          <a:p>
            <a:pPr marL="271463" indent="-271463" algn="just"/>
            <a:endParaRPr lang="ka-GE" b="1" dirty="0">
              <a:solidFill>
                <a:schemeClr val="accent1"/>
              </a:solidFill>
            </a:endParaRPr>
          </a:p>
          <a:p>
            <a:pPr marL="271463" indent="-271463" algn="just"/>
            <a:r>
              <a:rPr lang="ka-GE" b="1" dirty="0">
                <a:solidFill>
                  <a:schemeClr val="accent1"/>
                </a:solidFill>
              </a:rPr>
              <a:t>დახმარების მიზნით დაგეგმება შესაბამისი ღონისძიებები</a:t>
            </a:r>
            <a:r>
              <a:rPr lang="ka-GE" b="1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ხმსს 1 - ს მოთხოვნების გათვალისწინება 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აუდიტის სფეროში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247" y="6187267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57203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7.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67CBB8-7FA5-4CA0-82C6-204A9EF0FD7D}"/>
              </a:ext>
            </a:extLst>
          </p:cNvPr>
          <p:cNvSpPr txBox="1"/>
          <p:nvPr/>
        </p:nvSpPr>
        <p:spPr>
          <a:xfrm>
            <a:off x="8034658" y="6518389"/>
            <a:ext cx="29073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B3E8784-553B-4B14-BD27-2AF7A57AEBCC}"/>
              </a:ext>
            </a:extLst>
          </p:cNvPr>
          <p:cNvSpPr txBox="1"/>
          <p:nvPr/>
        </p:nvSpPr>
        <p:spPr>
          <a:xfrm>
            <a:off x="976045" y="1735625"/>
            <a:ext cx="10510463" cy="356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a-GE" b="1" dirty="0">
                <a:solidFill>
                  <a:schemeClr val="accent3"/>
                </a:solidFill>
              </a:rPr>
              <a:t>მცირე პრაქტიკის მქონე აუდიტორულ ფირმებთან ურთიერთობის კომიტეტის </a:t>
            </a:r>
            <a:r>
              <a:rPr lang="ka-GE" b="1" dirty="0">
                <a:solidFill>
                  <a:schemeClr val="accent1"/>
                </a:solidFill>
              </a:rPr>
              <a:t>მიერ, წევრებთან ფართო კომუნიკაციით და პრობლემების გადაჭრის გზების ერთობლივად ძიებით დაიგეგმა აუდიტის პრაქტიკის ინტენსიური სასწავლო კურსი. 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საპილოტე პროექტის ფარგლებში: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- დაკომპლექტდა 17 კაციანი ჯგუფი</a:t>
            </a: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</a:t>
            </a: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- კურსის ხანგრძლივობა იყო 75 საათი.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ექსპერიმენტმა გაამართლა, შედეგი მიღწეულია, მოთხოვნა კურსზე გრძელდება</a:t>
            </a:r>
            <a:r>
              <a:rPr lang="ka-GE" sz="1600" b="1" dirty="0">
                <a:solidFill>
                  <a:schemeClr val="accent1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endParaRPr lang="ka-GE" sz="1600" b="1" dirty="0">
              <a:solidFill>
                <a:srgbClr val="7030A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აუდიტის პრაქტიკის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 განვითარება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079" y="6228363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88025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8.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362734-9AB1-4981-8919-C7DF8A9984B0}"/>
              </a:ext>
            </a:extLst>
          </p:cNvPr>
          <p:cNvSpPr txBox="1"/>
          <p:nvPr/>
        </p:nvSpPr>
        <p:spPr>
          <a:xfrm>
            <a:off x="7931916" y="6538937"/>
            <a:ext cx="3092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61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9224CEF-A78D-42D3-8BAB-1E25BFDE2B8C}"/>
              </a:ext>
            </a:extLst>
          </p:cNvPr>
          <p:cNvSpPr txBox="1"/>
          <p:nvPr/>
        </p:nvSpPr>
        <p:spPr>
          <a:xfrm>
            <a:off x="0" y="8420"/>
            <a:ext cx="121920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>
                <a:solidFill>
                  <a:schemeClr val="accent1"/>
                </a:solidFill>
              </a:rPr>
              <a:t>მოგესალმებით!</a:t>
            </a:r>
          </a:p>
          <a:p>
            <a:pPr algn="ctr"/>
            <a:endParaRPr lang="ka-GE" sz="2400" b="1" dirty="0">
              <a:solidFill>
                <a:schemeClr val="accent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3E8784-553B-4B14-BD27-2AF7A57AEBCC}"/>
              </a:ext>
            </a:extLst>
          </p:cNvPr>
          <p:cNvSpPr txBox="1"/>
          <p:nvPr/>
        </p:nvSpPr>
        <p:spPr>
          <a:xfrm>
            <a:off x="893852" y="876379"/>
            <a:ext cx="106132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a-GE" sz="2000" b="1" dirty="0">
                <a:solidFill>
                  <a:schemeClr val="accent1"/>
                </a:solidFill>
              </a:rPr>
              <a:t>                                                                  ქალბატონებო და ბატონებო!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მაქვს პატივი, ბაფის გამგეობის სახელით მოგესალმოთ დამსწრე საზოგადოებას:</a:t>
            </a:r>
          </a:p>
          <a:p>
            <a:pPr algn="just"/>
            <a:endParaRPr lang="ka-GE" b="1" i="1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დელეგატებს მთელი საქართველოდან;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პატივცემულ სტუმრებს; 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ბაფის გამგეობას; კომიტეტებს; საკონსულტაციო საბჭოს; სარევიზიო კომისიას; ადმინისტრაციას; 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მადლობას გიხდით ყველას მობრძანებისთვის, მშვიდობიან და ნაყოფიერ დღეს  გისურვებთ!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დღევანდელ კრებას რეგისტრირებული ...    დელეგატიდან ესწრება ... დელეგატი.</a:t>
            </a: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ქვორუმი შედგება ... დელეგატით.    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sz="2000" b="1" dirty="0">
                <a:solidFill>
                  <a:schemeClr val="accent1"/>
                </a:solidFill>
              </a:rPr>
              <a:t>                                      ბაფ-ის 28 -ე საერთო კრებას გახსნილად ვაცხადებ!</a:t>
            </a:r>
          </a:p>
          <a:p>
            <a:pPr algn="ctr"/>
            <a:endParaRPr lang="ka-GE" dirty="0">
              <a:solidFill>
                <a:srgbClr val="7030A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636AA2-018D-475C-8779-ACE6CD1463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196" y="6207815"/>
            <a:ext cx="1349728" cy="360231"/>
          </a:xfrm>
          <a:prstGeom prst="rect">
            <a:avLst/>
          </a:prstGeom>
        </p:spPr>
      </p:pic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1C5961E-6CCF-4C0D-8E3D-E31907D33D8A}"/>
              </a:ext>
            </a:extLst>
          </p:cNvPr>
          <p:cNvCxnSpPr/>
          <p:nvPr/>
        </p:nvCxnSpPr>
        <p:spPr>
          <a:xfrm>
            <a:off x="169333" y="6057203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3D46B6-C57F-46AB-B16C-1D590C2427EA}"/>
              </a:ext>
            </a:extLst>
          </p:cNvPr>
          <p:cNvSpPr txBox="1"/>
          <p:nvPr/>
        </p:nvSpPr>
        <p:spPr>
          <a:xfrm>
            <a:off x="7592603" y="6580032"/>
            <a:ext cx="31357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D7E76A-63DB-49CF-8201-7A1450418C96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050" b="1" dirty="0">
                <a:solidFill>
                  <a:srgbClr val="7030A0"/>
                </a:solidFill>
              </a:rPr>
              <a:t>2.</a:t>
            </a:r>
            <a:endParaRPr lang="ru-RU" sz="105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85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ბაფის 2024 წლის 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სამოქმედო პრიორიტეტები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649" y="6176993"/>
            <a:ext cx="141949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67477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9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362734-9AB1-4981-8919-C7DF8A9984B0}"/>
              </a:ext>
            </a:extLst>
          </p:cNvPr>
          <p:cNvSpPr txBox="1"/>
          <p:nvPr/>
        </p:nvSpPr>
        <p:spPr>
          <a:xfrm>
            <a:off x="8190278" y="6621129"/>
            <a:ext cx="289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141ACF-314F-4C03-B564-CA42743B6C99}"/>
              </a:ext>
            </a:extLst>
          </p:cNvPr>
          <p:cNvSpPr/>
          <p:nvPr/>
        </p:nvSpPr>
        <p:spPr>
          <a:xfrm>
            <a:off x="955497" y="1389042"/>
            <a:ext cx="105546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>
                <a:solidFill>
                  <a:schemeClr val="accent1"/>
                </a:solidFill>
              </a:rPr>
              <a:t>IFAC-</a:t>
            </a:r>
            <a:r>
              <a:rPr lang="ka-GE" b="1" dirty="0">
                <a:solidFill>
                  <a:schemeClr val="accent1"/>
                </a:solidFill>
              </a:rPr>
              <a:t>ის წევრობის ვალდებულების მოთხოვნის შესაბამისად დამტკიცებული გეგმით გათვალისწინებული აქტივობები;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პროფესიის მარეგულირებელი საკანონმდებლო ბაზის განვითარების კუთხით აქტიური ჩართულობა. </a:t>
            </a:r>
            <a:r>
              <a:rPr lang="ka-GE" b="1" dirty="0">
                <a:solidFill>
                  <a:schemeClr val="accent3"/>
                </a:solidFill>
              </a:rPr>
              <a:t>საზედამხედველო რეგულაციაში დამოუკიდებელი საბჭოს როლისა და ფუნქციების, საერთაშორისო კარგი პრაქტიკის გათვალისწინებით სრულყოფა;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წევრებთან საკომუნიკაციო საშუალებების დახვეწა და მათი ეფექტური გამოყენება, ონლაინ ჩართვებისა და პირაპირი შეხვედრების გააქტიურება;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ბუღალტერთა </a:t>
            </a:r>
            <a:r>
              <a:rPr lang="ka-GE" b="1" dirty="0">
                <a:solidFill>
                  <a:schemeClr val="accent3"/>
                </a:solidFill>
              </a:rPr>
              <a:t>პროფესიული სერტიფიცირების ინიცირებული პროგრამის </a:t>
            </a:r>
            <a:r>
              <a:rPr lang="ka-GE" b="1" dirty="0">
                <a:solidFill>
                  <a:schemeClr val="accent1"/>
                </a:solidFill>
              </a:rPr>
              <a:t>დანერგვა, შესაბამისი რეესტრის შექმნა;</a:t>
            </a:r>
          </a:p>
        </p:txBody>
      </p:sp>
    </p:spTree>
    <p:extLst>
      <p:ext uri="{BB962C8B-B14F-4D97-AF65-F5344CB8AC3E}">
        <p14:creationId xmlns:p14="http://schemas.microsoft.com/office/powerpoint/2010/main" val="125157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ბაფის 2024 წლის 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სამოქმედო პრიორიტეტები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649" y="6176993"/>
            <a:ext cx="141949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67477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7030A0"/>
                </a:solidFill>
              </a:rPr>
              <a:t>1</a:t>
            </a:r>
            <a:r>
              <a:rPr lang="ka-GE" sz="1050" b="1" dirty="0">
                <a:solidFill>
                  <a:srgbClr val="7030A0"/>
                </a:solidFill>
              </a:rPr>
              <a:t>9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362734-9AB1-4981-8919-C7DF8A9984B0}"/>
              </a:ext>
            </a:extLst>
          </p:cNvPr>
          <p:cNvSpPr txBox="1"/>
          <p:nvPr/>
        </p:nvSpPr>
        <p:spPr>
          <a:xfrm>
            <a:off x="8190278" y="6621129"/>
            <a:ext cx="289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141ACF-314F-4C03-B564-CA42743B6C99}"/>
              </a:ext>
            </a:extLst>
          </p:cNvPr>
          <p:cNvSpPr/>
          <p:nvPr/>
        </p:nvSpPr>
        <p:spPr>
          <a:xfrm>
            <a:off x="955497" y="1409590"/>
            <a:ext cx="105546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b="1" dirty="0">
                <a:solidFill>
                  <a:schemeClr val="accent1"/>
                </a:solidFill>
              </a:rPr>
              <a:t>2024 წლის გამგეობის არჩევნების ჩატარების ორგანიზება, ბაფ-ის </a:t>
            </a:r>
            <a:r>
              <a:rPr lang="ka-GE" b="1" dirty="0">
                <a:solidFill>
                  <a:schemeClr val="accent3"/>
                </a:solidFill>
              </a:rPr>
              <a:t>„მმართველობის წევრთა ეთიკის კოდექსის“ </a:t>
            </a:r>
            <a:r>
              <a:rPr lang="ka-GE" b="1" dirty="0">
                <a:solidFill>
                  <a:schemeClr val="accent1"/>
                </a:solidFill>
              </a:rPr>
              <a:t>მოთხოვნების გათვალისწინებით, კანდიდატებისა და ამომრჩეველთა მაღალი პასუხისმგებლობით და გაცნობიერებული არჩევანით;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ბაფის </a:t>
            </a:r>
            <a:r>
              <a:rPr lang="ka-GE" b="1" dirty="0">
                <a:solidFill>
                  <a:schemeClr val="accent3"/>
                </a:solidFill>
              </a:rPr>
              <a:t>,,გამგეობის დებულების</a:t>
            </a:r>
            <a:r>
              <a:rPr lang="ka-GE" b="1" dirty="0">
                <a:solidFill>
                  <a:schemeClr val="accent1"/>
                </a:solidFill>
              </a:rPr>
              <a:t>“ შემუშავება და საჭიროების შემთხვევაში საერთო კრებისათვის წესდების ცვლილებების პროექტის წარდგენა. </a:t>
            </a:r>
          </a:p>
        </p:txBody>
      </p:sp>
    </p:spTree>
    <p:extLst>
      <p:ext uri="{BB962C8B-B14F-4D97-AF65-F5344CB8AC3E}">
        <p14:creationId xmlns:p14="http://schemas.microsoft.com/office/powerpoint/2010/main" val="172257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3398FBE-07CB-4BA9-85DF-76AB0296CF41}"/>
              </a:ext>
            </a:extLst>
          </p:cNvPr>
          <p:cNvSpPr txBox="1"/>
          <p:nvPr/>
        </p:nvSpPr>
        <p:spPr>
          <a:xfrm>
            <a:off x="598311" y="2235203"/>
            <a:ext cx="8974667" cy="10016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მ</a:t>
            </a:r>
            <a:r>
              <a:rPr lang="ka-GE" sz="2800" b="1" dirty="0">
                <a:solidFill>
                  <a:schemeClr val="accent1">
                    <a:lumMod val="75000"/>
                  </a:schemeClr>
                </a:solidFill>
              </a:rPr>
              <a:t>ადლობა ყურადღებისთვის!</a:t>
            </a:r>
            <a:endParaRPr lang="ka-GE" sz="2800" b="1" dirty="0">
              <a:solidFill>
                <a:srgbClr val="7030A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4F9778-687A-4CD1-B914-6C9333DF1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360" y="564562"/>
            <a:ext cx="2460568" cy="83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9224CEF-A78D-42D3-8BAB-1E25BFDE2B8C}"/>
              </a:ext>
            </a:extLst>
          </p:cNvPr>
          <p:cNvSpPr txBox="1"/>
          <p:nvPr/>
        </p:nvSpPr>
        <p:spPr>
          <a:xfrm>
            <a:off x="104454" y="14303"/>
            <a:ext cx="12192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>
                <a:solidFill>
                  <a:schemeClr val="accent1"/>
                </a:solidFill>
              </a:rPr>
              <a:t>28 - ე საერთო კრების დღის წესრიგი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3E8784-553B-4B14-BD27-2AF7A57AEBCC}"/>
              </a:ext>
            </a:extLst>
          </p:cNvPr>
          <p:cNvSpPr txBox="1"/>
          <p:nvPr/>
        </p:nvSpPr>
        <p:spPr>
          <a:xfrm>
            <a:off x="169333" y="804461"/>
            <a:ext cx="1183088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ka-GE" sz="2000" b="1" dirty="0">
                <a:solidFill>
                  <a:schemeClr val="accent1"/>
                </a:solidFill>
              </a:rPr>
              <a:t>კრების დელეგატების რეგისტრაცია                                                                                            11.00 – 12.00</a:t>
            </a:r>
          </a:p>
          <a:p>
            <a:pPr marL="457200" indent="-457200">
              <a:buAutoNum type="arabicPeriod"/>
            </a:pPr>
            <a:r>
              <a:rPr lang="ka-GE" sz="2000" b="1" dirty="0">
                <a:solidFill>
                  <a:schemeClr val="accent1"/>
                </a:solidFill>
              </a:rPr>
              <a:t>საერთო კრების გახსნა. დღის წესრიგის დამტკიცება                                                               12.05 - 12.15</a:t>
            </a:r>
          </a:p>
          <a:p>
            <a:pPr marL="457200" indent="-457200">
              <a:buAutoNum type="arabicPeriod"/>
            </a:pPr>
            <a:r>
              <a:rPr lang="ka-GE" sz="2000" b="1" dirty="0">
                <a:solidFill>
                  <a:schemeClr val="accent1"/>
                </a:solidFill>
              </a:rPr>
              <a:t>გამგეობის ანგარიში საანგარიშო პერიოდის საქმიანობის შესახებ                                        12.15 - 12.50</a:t>
            </a:r>
          </a:p>
          <a:p>
            <a:pPr marL="457200" indent="-457200">
              <a:buAutoNum type="arabicPeriod"/>
            </a:pPr>
            <a:r>
              <a:rPr lang="ka-GE" sz="2000" b="1" dirty="0">
                <a:solidFill>
                  <a:schemeClr val="accent1"/>
                </a:solidFill>
              </a:rPr>
              <a:t>პროფესიით დაინტერესებულ მხარეებთან ურთიერთობის კომიტეტის ანგარიში           12.50 - 13.00</a:t>
            </a:r>
          </a:p>
          <a:p>
            <a:pPr marL="457200" indent="-457200">
              <a:buAutoNum type="arabicPeriod"/>
            </a:pPr>
            <a:r>
              <a:rPr lang="ka-GE" sz="2000" b="1" dirty="0">
                <a:solidFill>
                  <a:schemeClr val="accent1"/>
                </a:solidFill>
              </a:rPr>
              <a:t>მცირე პრაქტიკის მქონე აუდიტ. კომპანიებთან ურთიერთობის კომიტეტის ანგარიში   13.00 - 13.10</a:t>
            </a:r>
          </a:p>
          <a:p>
            <a:pPr marL="457200" indent="-457200">
              <a:buAutoNum type="arabicPeriod"/>
            </a:pPr>
            <a:r>
              <a:rPr lang="ka-GE" sz="2000" b="1" dirty="0">
                <a:solidFill>
                  <a:schemeClr val="accent1"/>
                </a:solidFill>
              </a:rPr>
              <a:t>ბიზნესში დასაქმებულ ბუღალტრებთან ურთიერთობის კომიტეტის ანგარიში               13.10 - 13.20</a:t>
            </a:r>
          </a:p>
          <a:p>
            <a:pPr marL="457200" indent="-457200">
              <a:buAutoNum type="arabicPeriod"/>
            </a:pPr>
            <a:r>
              <a:rPr lang="ka-GE" sz="2000" b="1" dirty="0">
                <a:solidFill>
                  <a:schemeClr val="accent1"/>
                </a:solidFill>
              </a:rPr>
              <a:t>სარევიზიო კომისიის ანგარიში                                                                                                     13.20 - 13.40</a:t>
            </a:r>
          </a:p>
          <a:p>
            <a:pPr marL="457200" indent="-457200">
              <a:buAutoNum type="arabicPeriod"/>
            </a:pPr>
            <a:r>
              <a:rPr lang="ka-GE" sz="2000" b="1" dirty="0">
                <a:solidFill>
                  <a:schemeClr val="accent1"/>
                </a:solidFill>
              </a:rPr>
              <a:t>კითხვა-პასუხი და  საქმიანობის  შეფასება საერთო კრების მიერ                                          13.40 - 14.00</a:t>
            </a:r>
          </a:p>
          <a:p>
            <a:endParaRPr lang="ka-GE" sz="2000" b="1" dirty="0">
              <a:solidFill>
                <a:schemeClr val="accent1"/>
              </a:solidFill>
            </a:endParaRPr>
          </a:p>
          <a:p>
            <a:r>
              <a:rPr lang="ka-GE" sz="2000" b="1" dirty="0">
                <a:solidFill>
                  <a:schemeClr val="accent1"/>
                </a:solidFill>
              </a:rPr>
              <a:t>       შესვენება                                                                                                                                             14.00 - 14.30</a:t>
            </a:r>
          </a:p>
          <a:p>
            <a:endParaRPr lang="ka-GE" sz="2000" b="1" dirty="0">
              <a:solidFill>
                <a:schemeClr val="accent1"/>
              </a:solidFill>
            </a:endParaRPr>
          </a:p>
          <a:p>
            <a:r>
              <a:rPr lang="ka-GE" sz="2000" b="1" dirty="0">
                <a:solidFill>
                  <a:schemeClr val="accent1"/>
                </a:solidFill>
              </a:rPr>
              <a:t>9.    ბაფის მმართველობის ქცევის კოდექსის განხილვა                                                                   14.30 - 14.45</a:t>
            </a:r>
          </a:p>
          <a:p>
            <a:r>
              <a:rPr lang="ka-GE" sz="2000" b="1" dirty="0">
                <a:solidFill>
                  <a:schemeClr val="accent1"/>
                </a:solidFill>
              </a:rPr>
              <a:t>10.  პროფესიის აქტუალურ საკითხებზე მსჯელობა/დისკუსია                                                     14.45 - 15.30</a:t>
            </a:r>
          </a:p>
          <a:p>
            <a:r>
              <a:rPr lang="ka-GE" sz="2000" b="1" dirty="0">
                <a:solidFill>
                  <a:schemeClr val="accent1"/>
                </a:solidFill>
              </a:rPr>
              <a:t>11.  ბაფის ღვაწლმოსილი წევრების დაჯილდოება                                                                          15.30 - 15.55 </a:t>
            </a:r>
          </a:p>
          <a:p>
            <a:r>
              <a:rPr lang="ka-GE" sz="2000" b="1" dirty="0">
                <a:solidFill>
                  <a:schemeClr val="accent1"/>
                </a:solidFill>
              </a:rPr>
              <a:t>12.  საერთო კრების დახურვა                                                                                                                     16.00</a:t>
            </a:r>
          </a:p>
          <a:p>
            <a:r>
              <a:rPr lang="ka-GE" sz="2000" b="1" dirty="0">
                <a:solidFill>
                  <a:schemeClr val="accent1"/>
                </a:solidFill>
              </a:rPr>
              <a:t>                    </a:t>
            </a:r>
            <a:endParaRPr lang="ka-GE" dirty="0">
              <a:solidFill>
                <a:srgbClr val="7030A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636AA2-018D-475C-8779-ACE6CD1463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196" y="6207815"/>
            <a:ext cx="1349728" cy="360231"/>
          </a:xfrm>
          <a:prstGeom prst="rect">
            <a:avLst/>
          </a:prstGeom>
        </p:spPr>
      </p:pic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1C5961E-6CCF-4C0D-8E3D-E31907D33D8A}"/>
              </a:ext>
            </a:extLst>
          </p:cNvPr>
          <p:cNvCxnSpPr/>
          <p:nvPr/>
        </p:nvCxnSpPr>
        <p:spPr>
          <a:xfrm>
            <a:off x="169333" y="6057203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3D46B6-C57F-46AB-B16C-1D590C2427EA}"/>
              </a:ext>
            </a:extLst>
          </p:cNvPr>
          <p:cNvSpPr txBox="1"/>
          <p:nvPr/>
        </p:nvSpPr>
        <p:spPr>
          <a:xfrm>
            <a:off x="7592603" y="6580032"/>
            <a:ext cx="31357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D7E76A-63DB-49CF-8201-7A1450418C96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050" b="1" dirty="0">
                <a:solidFill>
                  <a:srgbClr val="7030A0"/>
                </a:solidFill>
              </a:rPr>
              <a:t>2.</a:t>
            </a:r>
            <a:endParaRPr lang="ru-RU" sz="105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2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-8708" y="0"/>
            <a:ext cx="12191999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გამგეობის ანგარიში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a-GE" sz="2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7FD48F-6FB2-4326-96E8-10E759275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91" y="6135897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FF090330-F4A1-4FE1-9A1A-0893B03B6563}"/>
              </a:ext>
            </a:extLst>
          </p:cNvPr>
          <p:cNvCxnSpPr/>
          <p:nvPr/>
        </p:nvCxnSpPr>
        <p:spPr>
          <a:xfrm>
            <a:off x="169333" y="5933915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2937A94-B543-420B-A6BE-11E8550AEFE9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</a:t>
            </a:r>
            <a:r>
              <a:rPr kumimoji="0" lang="ka-GE" sz="105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613EE4-9C28-440C-AF3B-3F4D882AD6B4}"/>
              </a:ext>
            </a:extLst>
          </p:cNvPr>
          <p:cNvSpPr txBox="1"/>
          <p:nvPr/>
        </p:nvSpPr>
        <p:spPr>
          <a:xfrm>
            <a:off x="8065471" y="6528663"/>
            <a:ext cx="29176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საქართველოს ბუღალტერთა და აუდიტორთა ფედერაცია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37140B-FA46-4D4C-B497-EC7AE88E31DB}"/>
              </a:ext>
            </a:extLst>
          </p:cNvPr>
          <p:cNvSpPr/>
          <p:nvPr/>
        </p:nvSpPr>
        <p:spPr>
          <a:xfrm>
            <a:off x="818325" y="1684370"/>
            <a:ext cx="104385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ბაფ-ის გამგეობა ახალი შემადგენლობით, დღეს პირველად წარუდგენს ნგარიშს საერთო კრებას.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ka-GE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a-GE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a-GE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დღეს, ერთად მოვახდენთ ორგანიზაციის მიერ 2023 წლის საქმიანობის შეფასებახ და 2024 წლის საქმიანობის დაგეგმვას.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ka-GE" dirty="0">
              <a:solidFill>
                <a:schemeClr val="accent1"/>
              </a:solidFill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ka-GE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 27-ე საარჩევნო კრებაზე მიღებული წესდების ცვლილებით - ,,წინასწარ განსაზღვრული კვოტებით“ დაკომპლექტდა დღევანდელი გამგეობა.</a:t>
            </a:r>
            <a:endParaRPr lang="ka-GE" dirty="0">
              <a:solidFill>
                <a:schemeClr val="accent1"/>
              </a:solidFill>
            </a:endParaRPr>
          </a:p>
          <a:p>
            <a:pPr lvl="0"/>
            <a:endParaRPr kumimoji="0" lang="ka-GE" sz="1800" b="1" i="0" u="none" strike="noStrike" kern="1200" cap="none" spc="0" normalizeH="0" baseline="0" noProof="0" dirty="0">
              <a:ln>
                <a:noFill/>
              </a:ln>
              <a:solidFill>
                <a:srgbClr val="92278F"/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1800" b="1" i="0" u="none" strike="noStrike" kern="1200" cap="none" spc="0" normalizeH="0" baseline="0" noProof="0" dirty="0">
                <a:ln>
                  <a:noFill/>
                </a:ln>
                <a:solidFill>
                  <a:srgbClr val="92278F"/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a-GE" sz="1800" b="1" i="0" u="none" strike="noStrike" kern="1200" cap="none" spc="0" normalizeH="0" baseline="0" noProof="0" dirty="0">
              <a:ln>
                <a:noFill/>
              </a:ln>
              <a:solidFill>
                <a:srgbClr val="92278F"/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a-GE" sz="1800" b="1" i="0" u="none" strike="noStrike" kern="1200" cap="none" spc="0" normalizeH="0" baseline="0" noProof="0" dirty="0">
              <a:ln>
                <a:noFill/>
              </a:ln>
              <a:solidFill>
                <a:srgbClr val="92278F"/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772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10274"/>
            <a:ext cx="121920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ახალი სისტემით არჩეული 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პირველი გამგეობა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F4E20D-628B-4A06-861F-AEAB82202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307" y="6187267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E6419EA-A22D-419F-B93D-58428CACA7E9}"/>
              </a:ext>
            </a:extLst>
          </p:cNvPr>
          <p:cNvCxnSpPr/>
          <p:nvPr/>
        </p:nvCxnSpPr>
        <p:spPr>
          <a:xfrm>
            <a:off x="169333" y="5985285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B8D349E-EA45-4364-89E1-FF0D0F789241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b="1" dirty="0">
                <a:solidFill>
                  <a:srgbClr val="7030A0"/>
                </a:solidFill>
              </a:rPr>
              <a:t>4</a:t>
            </a:r>
            <a:r>
              <a:rPr lang="ka-GE" sz="1050" b="1" dirty="0">
                <a:solidFill>
                  <a:srgbClr val="7030A0"/>
                </a:solidFill>
              </a:rPr>
              <a:t>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9DE0AA-4DBD-4DF7-876D-4EC86DD453FA}"/>
              </a:ext>
            </a:extLst>
          </p:cNvPr>
          <p:cNvSpPr txBox="1"/>
          <p:nvPr/>
        </p:nvSpPr>
        <p:spPr>
          <a:xfrm>
            <a:off x="7798338" y="6549211"/>
            <a:ext cx="29073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BC326C-2D64-4C64-AC96-CFBEF14C577C}"/>
              </a:ext>
            </a:extLst>
          </p:cNvPr>
          <p:cNvSpPr/>
          <p:nvPr/>
        </p:nvSpPr>
        <p:spPr>
          <a:xfrm>
            <a:off x="904125" y="797500"/>
            <a:ext cx="11001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a-GE" b="1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2 წარმომადგენელი 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ka-GE" b="1" dirty="0">
                <a:solidFill>
                  <a:schemeClr val="accent1"/>
                </a:solidFill>
              </a:rPr>
              <a:t>„დიდი ოთხეულის“  აუდიტორული კომპანიიდან: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ქეთი ყარაულაშვილი;</a:t>
            </a:r>
          </a:p>
          <a:p>
            <a:r>
              <a:rPr lang="ka-GE" b="1" dirty="0">
                <a:solidFill>
                  <a:schemeClr val="accent1"/>
                </a:solidFill>
              </a:rPr>
              <a:t>                              </a:t>
            </a:r>
            <a:r>
              <a:rPr lang="ka-GE" dirty="0">
                <a:solidFill>
                  <a:schemeClr val="accent1"/>
                </a:solidFill>
              </a:rPr>
              <a:t> ნიკოლოზ ჭაჭუა.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0E1609-486D-4363-A2EB-42D8F8892DDA}"/>
              </a:ext>
            </a:extLst>
          </p:cNvPr>
          <p:cNvSpPr/>
          <p:nvPr/>
        </p:nvSpPr>
        <p:spPr>
          <a:xfrm>
            <a:off x="904125" y="1963508"/>
            <a:ext cx="891914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6 წარმომადგენელი აუდიტორული კომპანიებიდან: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ნოდარ ებანოიძე;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ნიკოლოზ ბაკაშვილი;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კონსტანტინე დათიაშვილი;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დავით პაპიაშვილი;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მზევინარ გურაბანიძე;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ლია გოქსაძე;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რუსუდან ჟორჟოლიანი.</a:t>
            </a:r>
          </a:p>
          <a:p>
            <a:endParaRPr lang="ka-GE" dirty="0">
              <a:solidFill>
                <a:schemeClr val="accent1"/>
              </a:solidFill>
            </a:endParaRPr>
          </a:p>
          <a:p>
            <a:endParaRPr lang="ka-GE" dirty="0">
              <a:solidFill>
                <a:schemeClr val="accent1"/>
              </a:solidFill>
            </a:endParaRPr>
          </a:p>
          <a:p>
            <a:r>
              <a:rPr lang="ka-GE" dirty="0">
                <a:solidFill>
                  <a:schemeClr val="accent1"/>
                </a:solidFill>
              </a:rPr>
              <a:t> </a:t>
            </a:r>
          </a:p>
          <a:p>
            <a:endParaRPr lang="ka-G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8BF8E9-C34A-4126-8450-85BA59DBDFC8}"/>
              </a:ext>
            </a:extLst>
          </p:cNvPr>
          <p:cNvSpPr/>
          <p:nvPr/>
        </p:nvSpPr>
        <p:spPr>
          <a:xfrm>
            <a:off x="904125" y="4259597"/>
            <a:ext cx="111720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1 წარმომადგენელი განათლების სექტორიდან: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ლევან საბაური.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617C55-1C97-4FBA-979E-752AC4C01BBC}"/>
              </a:ext>
            </a:extLst>
          </p:cNvPr>
          <p:cNvSpPr/>
          <p:nvPr/>
        </p:nvSpPr>
        <p:spPr>
          <a:xfrm>
            <a:off x="904125" y="4940358"/>
            <a:ext cx="109395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2 წარმომადგენელი ბიზნესში დასაქმებული  ბუღალტრებიდან:</a:t>
            </a:r>
          </a:p>
          <a:p>
            <a:r>
              <a:rPr lang="ka-GE" b="1" dirty="0">
                <a:solidFill>
                  <a:schemeClr val="accent1"/>
                </a:solidFill>
              </a:rPr>
              <a:t>                                </a:t>
            </a:r>
            <a:r>
              <a:rPr lang="ka-GE" dirty="0">
                <a:solidFill>
                  <a:schemeClr val="accent1"/>
                </a:solidFill>
              </a:rPr>
              <a:t>ნონა რევაზიშვილი </a:t>
            </a:r>
          </a:p>
          <a:p>
            <a:r>
              <a:rPr lang="ka-GE" dirty="0">
                <a:solidFill>
                  <a:schemeClr val="accent1"/>
                </a:solidFill>
              </a:rPr>
              <a:t>                               სალომე ოდიშარია</a:t>
            </a:r>
          </a:p>
        </p:txBody>
      </p:sp>
    </p:spTree>
    <p:extLst>
      <p:ext uri="{BB962C8B-B14F-4D97-AF65-F5344CB8AC3E}">
        <p14:creationId xmlns:p14="http://schemas.microsoft.com/office/powerpoint/2010/main" val="131336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-8708" y="0"/>
            <a:ext cx="12191999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ბაფ-ის 27-ე საერთო კრების მიერ განსაზღვრული სამოქმედო პრიორიტეტები: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7FD48F-6FB2-4326-96E8-10E759275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91" y="6135897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FF090330-F4A1-4FE1-9A1A-0893B03B6563}"/>
              </a:ext>
            </a:extLst>
          </p:cNvPr>
          <p:cNvCxnSpPr/>
          <p:nvPr/>
        </p:nvCxnSpPr>
        <p:spPr>
          <a:xfrm>
            <a:off x="169333" y="5933915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2937A94-B543-420B-A6BE-11E8550AEFE9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b="1" dirty="0">
                <a:solidFill>
                  <a:srgbClr val="7030A0"/>
                </a:solidFill>
              </a:rPr>
              <a:t>5</a:t>
            </a:r>
            <a:r>
              <a:rPr lang="ka-GE" sz="1050" b="1" dirty="0">
                <a:solidFill>
                  <a:srgbClr val="7030A0"/>
                </a:solidFill>
              </a:rPr>
              <a:t>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613EE4-9C28-440C-AF3B-3F4D882AD6B4}"/>
              </a:ext>
            </a:extLst>
          </p:cNvPr>
          <p:cNvSpPr txBox="1"/>
          <p:nvPr/>
        </p:nvSpPr>
        <p:spPr>
          <a:xfrm>
            <a:off x="8065471" y="6528663"/>
            <a:ext cx="29176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37140B-FA46-4D4C-B497-EC7AE88E31DB}"/>
              </a:ext>
            </a:extLst>
          </p:cNvPr>
          <p:cNvSpPr/>
          <p:nvPr/>
        </p:nvSpPr>
        <p:spPr>
          <a:xfrm>
            <a:off x="739739" y="1325372"/>
            <a:ext cx="107159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GB" b="1" dirty="0">
                <a:solidFill>
                  <a:schemeClr val="accent1"/>
                </a:solidFill>
              </a:rPr>
              <a:t>IFAC-</a:t>
            </a:r>
            <a:r>
              <a:rPr lang="ka-GE" b="1" dirty="0">
                <a:solidFill>
                  <a:schemeClr val="accent1"/>
                </a:solidFill>
              </a:rPr>
              <a:t> ის წევრობის ვალდებულებების მოთხოვნების შესაბამისად დამტკიცებული გეგმით 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ka-GE" b="1" dirty="0">
                <a:solidFill>
                  <a:schemeClr val="accent1"/>
                </a:solidFill>
              </a:rPr>
              <a:t>გათვალისწინებული აქტივობები.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პროფესიით დაინტერესებულ მხარეებთან კომუნიკაციის გაფართოვება წევრებთან ურთიერთობის საკითხის შემდგომი სრულყოფა, ეთიკისა და ხარისხის მართვის სტანდარტების დანერგვის ხელშეწყობა.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ბაფის, ,,გამგეობის დებულების“, ,,გამგეობის წევრთა ქცევის კოდექსის“ და ,,საკონსულტაციო საბჭოს დებულების“ შემუშავება.</a:t>
            </a: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სტრატეგიული მიზნის შესაბამისად სხვა საწესდებო ცვლილებების მომზადება და საერთო კრებისათვის წარდგენა.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5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B3E8784-553B-4B14-BD27-2AF7A57AEBCC}"/>
              </a:ext>
            </a:extLst>
          </p:cNvPr>
          <p:cNvSpPr txBox="1"/>
          <p:nvPr/>
        </p:nvSpPr>
        <p:spPr>
          <a:xfrm>
            <a:off x="893852" y="1667883"/>
            <a:ext cx="10325528" cy="4174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2023 წელს ჩატარდა ბაფ-ის გამგეობის 10 სხდომა.</a:t>
            </a:r>
          </a:p>
          <a:p>
            <a:pPr algn="just">
              <a:lnSpc>
                <a:spcPct val="100000"/>
              </a:lnSpc>
            </a:pPr>
            <a:endParaRPr lang="ka-GE" b="1" dirty="0">
              <a:solidFill>
                <a:schemeClr val="accent1"/>
              </a:solidFill>
            </a:endParaRP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სტრატეგიული გეგმის ფარგლებში განხორციელებული ღონისძიებები: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ka-GE" b="1" dirty="0">
              <a:solidFill>
                <a:schemeClr val="accent1"/>
              </a:solidFill>
            </a:endParaRPr>
          </a:p>
          <a:p>
            <a:pPr indent="361950" algn="just"/>
            <a:r>
              <a:rPr lang="ka-GE" b="1" dirty="0">
                <a:solidFill>
                  <a:schemeClr val="accent1"/>
                </a:solidFill>
              </a:rPr>
              <a:t>        ჩამოყალიბდა 3 ახალი კომიტეტი, </a:t>
            </a:r>
          </a:p>
          <a:p>
            <a:pPr indent="361950" algn="just"/>
            <a:r>
              <a:rPr lang="ka-GE" b="1" dirty="0">
                <a:solidFill>
                  <a:schemeClr val="accent1"/>
                </a:solidFill>
              </a:rPr>
              <a:t>        შემუშავდა და დამტკიცდა მათი დებულებები;</a:t>
            </a:r>
          </a:p>
          <a:p>
            <a:pPr indent="361950"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       გაიწერა და საიტზე განთავსდა კომიტეტების სამოქმედო გეგმები; </a:t>
            </a:r>
          </a:p>
          <a:p>
            <a:pPr algn="just"/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       შემუშავდა და დამტკიცდა საკონსტულტაციო საბჭოს დებულება;</a:t>
            </a:r>
          </a:p>
          <a:p>
            <a:pPr marL="285750" indent="-285750" algn="just">
              <a:buFontTx/>
              <a:buChar char="-"/>
            </a:pPr>
            <a:endParaRPr lang="ka-GE" b="1" dirty="0">
              <a:solidFill>
                <a:schemeClr val="accent1"/>
              </a:solidFill>
            </a:endParaRP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       შემუშავდა და საერთო კრებას განსახილველად  წარედგინება დღეს                     </a:t>
            </a:r>
          </a:p>
          <a:p>
            <a:pPr algn="just"/>
            <a:r>
              <a:rPr lang="ka-GE" b="1" dirty="0">
                <a:solidFill>
                  <a:schemeClr val="accent1"/>
                </a:solidFill>
              </a:rPr>
              <a:t>              „ბაფ-ის მმართველობის წევრთა    ქცევის კოდექსი“.</a:t>
            </a:r>
          </a:p>
          <a:p>
            <a:pPr>
              <a:lnSpc>
                <a:spcPct val="200000"/>
              </a:lnSpc>
            </a:pPr>
            <a:endParaRPr lang="ka-GE" b="1" dirty="0">
              <a:solidFill>
                <a:srgbClr val="7030A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20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გამგეობის  2023 წლის საქმიანობის </a:t>
            </a:r>
          </a:p>
          <a:p>
            <a:pPr algn="ctr"/>
            <a:r>
              <a:rPr lang="ka-GE" sz="2800" b="1" dirty="0">
                <a:solidFill>
                  <a:schemeClr val="accent1"/>
                </a:solidFill>
              </a:rPr>
              <a:t>მოკლე მიმოხილვა</a:t>
            </a:r>
            <a:endParaRPr lang="ka-GE" sz="2800" dirty="0">
              <a:solidFill>
                <a:schemeClr val="accent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6B9652-3E94-49BC-B2FD-08AC8699C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329" y="6125623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2BE49604-86BB-404D-B6C2-1861F1542AB0}"/>
              </a:ext>
            </a:extLst>
          </p:cNvPr>
          <p:cNvCxnSpPr>
            <a:cxnSpLocks/>
          </p:cNvCxnSpPr>
          <p:nvPr/>
        </p:nvCxnSpPr>
        <p:spPr>
          <a:xfrm>
            <a:off x="-6082" y="6033157"/>
            <a:ext cx="121980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37235B-765C-43FD-ACCB-0C75CEDC1AC8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050" b="1" dirty="0">
                <a:solidFill>
                  <a:srgbClr val="7030A0"/>
                </a:solidFill>
              </a:rPr>
              <a:t>6.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289FF8-FE8D-4F74-92DB-DC5FBE6FDB15}"/>
              </a:ext>
            </a:extLst>
          </p:cNvPr>
          <p:cNvSpPr txBox="1"/>
          <p:nvPr/>
        </p:nvSpPr>
        <p:spPr>
          <a:xfrm>
            <a:off x="7746980" y="6446471"/>
            <a:ext cx="2979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95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-1" y="-25767"/>
            <a:ext cx="1219200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>
                <a:solidFill>
                  <a:schemeClr val="accent1">
                    <a:lumMod val="75000"/>
                  </a:schemeClr>
                </a:solidFill>
              </a:rPr>
              <a:t>ბაფის სტრუქტურა</a:t>
            </a:r>
          </a:p>
          <a:p>
            <a:pPr algn="ctr"/>
            <a:endParaRPr lang="ka-G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A16AD1-2B32-481B-999C-AA694464E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1" y="6207815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482E997-8264-40D1-A94B-18C23D72BA52}"/>
              </a:ext>
            </a:extLst>
          </p:cNvPr>
          <p:cNvCxnSpPr/>
          <p:nvPr/>
        </p:nvCxnSpPr>
        <p:spPr>
          <a:xfrm>
            <a:off x="169333" y="6088025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A11B5C3-6E57-4C94-9EA6-9D8A1A1E0EF7}"/>
              </a:ext>
            </a:extLst>
          </p:cNvPr>
          <p:cNvSpPr txBox="1"/>
          <p:nvPr/>
        </p:nvSpPr>
        <p:spPr>
          <a:xfrm>
            <a:off x="10817847" y="6470240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050" b="1" dirty="0">
                <a:solidFill>
                  <a:srgbClr val="7030A0"/>
                </a:solidFill>
              </a:rPr>
              <a:t>7.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6C8584-F456-4F38-93AB-03C4F27EDB78}"/>
              </a:ext>
            </a:extLst>
          </p:cNvPr>
          <p:cNvSpPr txBox="1"/>
          <p:nvPr/>
        </p:nvSpPr>
        <p:spPr>
          <a:xfrm>
            <a:off x="7911361" y="6549211"/>
            <a:ext cx="28493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0ECC44B-0C6F-4CED-9CDB-359166298F85}"/>
              </a:ext>
            </a:extLst>
          </p:cNvPr>
          <p:cNvSpPr/>
          <p:nvPr/>
        </p:nvSpPr>
        <p:spPr>
          <a:xfrm>
            <a:off x="7450454" y="3387581"/>
            <a:ext cx="3774477" cy="3110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400" b="1" dirty="0">
                <a:solidFill>
                  <a:schemeClr val="tx1"/>
                </a:solidFill>
              </a:rPr>
              <a:t>ფილიალები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9E95BE5-036C-45AE-8996-FF3612D74655}"/>
              </a:ext>
            </a:extLst>
          </p:cNvPr>
          <p:cNvCxnSpPr/>
          <p:nvPr/>
        </p:nvCxnSpPr>
        <p:spPr>
          <a:xfrm flipV="1">
            <a:off x="4432664" y="2312833"/>
            <a:ext cx="468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14F8D5B-8172-4897-95F8-5B49FF082672}"/>
              </a:ext>
            </a:extLst>
          </p:cNvPr>
          <p:cNvCxnSpPr>
            <a:cxnSpLocks/>
          </p:cNvCxnSpPr>
          <p:nvPr/>
        </p:nvCxnSpPr>
        <p:spPr>
          <a:xfrm flipH="1">
            <a:off x="4452342" y="2424913"/>
            <a:ext cx="468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B724FA8-6636-4AB9-B043-05B7946CB0C7}"/>
              </a:ext>
            </a:extLst>
          </p:cNvPr>
          <p:cNvCxnSpPr/>
          <p:nvPr/>
        </p:nvCxnSpPr>
        <p:spPr>
          <a:xfrm flipV="1">
            <a:off x="6180252" y="2344075"/>
            <a:ext cx="43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68592B7-25FC-4A18-A7AA-FCEF024CC0CA}"/>
              </a:ext>
            </a:extLst>
          </p:cNvPr>
          <p:cNvCxnSpPr>
            <a:cxnSpLocks/>
          </p:cNvCxnSpPr>
          <p:nvPr/>
        </p:nvCxnSpPr>
        <p:spPr>
          <a:xfrm>
            <a:off x="5609139" y="2430831"/>
            <a:ext cx="0" cy="33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BE4FD8D-C2F8-417E-8AAF-C4131A486923}"/>
              </a:ext>
            </a:extLst>
          </p:cNvPr>
          <p:cNvCxnSpPr>
            <a:cxnSpLocks/>
          </p:cNvCxnSpPr>
          <p:nvPr/>
        </p:nvCxnSpPr>
        <p:spPr>
          <a:xfrm>
            <a:off x="2879705" y="3324444"/>
            <a:ext cx="0" cy="18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1916E9A-4265-4100-AC71-CDBBCD4B74E6}"/>
              </a:ext>
            </a:extLst>
          </p:cNvPr>
          <p:cNvCxnSpPr>
            <a:cxnSpLocks/>
          </p:cNvCxnSpPr>
          <p:nvPr/>
        </p:nvCxnSpPr>
        <p:spPr>
          <a:xfrm>
            <a:off x="3397865" y="3314170"/>
            <a:ext cx="0" cy="18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EEB32DA-F3C3-424C-AE7C-D20E03084D9E}"/>
              </a:ext>
            </a:extLst>
          </p:cNvPr>
          <p:cNvCxnSpPr>
            <a:cxnSpLocks/>
          </p:cNvCxnSpPr>
          <p:nvPr/>
        </p:nvCxnSpPr>
        <p:spPr>
          <a:xfrm>
            <a:off x="3959568" y="3303896"/>
            <a:ext cx="0" cy="18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FD27396-A6E1-43CC-9805-E8C705964D2D}"/>
              </a:ext>
            </a:extLst>
          </p:cNvPr>
          <p:cNvCxnSpPr>
            <a:cxnSpLocks/>
          </p:cNvCxnSpPr>
          <p:nvPr/>
        </p:nvCxnSpPr>
        <p:spPr>
          <a:xfrm>
            <a:off x="4647887" y="3303896"/>
            <a:ext cx="0" cy="18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E1CFBB5-03F2-4CB6-9C7B-F4AB5DCC7E2F}"/>
              </a:ext>
            </a:extLst>
          </p:cNvPr>
          <p:cNvCxnSpPr>
            <a:cxnSpLocks/>
          </p:cNvCxnSpPr>
          <p:nvPr/>
        </p:nvCxnSpPr>
        <p:spPr>
          <a:xfrm>
            <a:off x="10113589" y="2328990"/>
            <a:ext cx="0" cy="312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3E7A54F-3720-4584-A754-2C879053994B}"/>
              </a:ext>
            </a:extLst>
          </p:cNvPr>
          <p:cNvCxnSpPr>
            <a:cxnSpLocks/>
          </p:cNvCxnSpPr>
          <p:nvPr/>
        </p:nvCxnSpPr>
        <p:spPr>
          <a:xfrm>
            <a:off x="11117859" y="3678125"/>
            <a:ext cx="0" cy="299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3139D95-7D8D-4DB1-ACF4-65727AC5243D}"/>
              </a:ext>
            </a:extLst>
          </p:cNvPr>
          <p:cNvCxnSpPr>
            <a:cxnSpLocks/>
          </p:cNvCxnSpPr>
          <p:nvPr/>
        </p:nvCxnSpPr>
        <p:spPr>
          <a:xfrm>
            <a:off x="7745308" y="3714827"/>
            <a:ext cx="0" cy="25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6CA52116-BB67-4DBF-9373-B29E332A6DA7}"/>
              </a:ext>
            </a:extLst>
          </p:cNvPr>
          <p:cNvGrpSpPr/>
          <p:nvPr/>
        </p:nvGrpSpPr>
        <p:grpSpPr>
          <a:xfrm>
            <a:off x="1074140" y="930486"/>
            <a:ext cx="10172182" cy="4997028"/>
            <a:chOff x="997146" y="1106227"/>
            <a:chExt cx="10181780" cy="4399053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BBBD7A1C-66AE-4155-A9FC-515F5B8DD0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7956" y="3203176"/>
              <a:ext cx="1214" cy="1715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615C39C8-8465-4B95-899C-3B67535FE928}"/>
                </a:ext>
              </a:extLst>
            </p:cNvPr>
            <p:cNvCxnSpPr>
              <a:cxnSpLocks/>
            </p:cNvCxnSpPr>
            <p:nvPr/>
          </p:nvCxnSpPr>
          <p:spPr>
            <a:xfrm>
              <a:off x="2265751" y="3209529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253DB4A-C676-4603-8C50-8DA85B9AA70C}"/>
                </a:ext>
              </a:extLst>
            </p:cNvPr>
            <p:cNvSpPr/>
            <p:nvPr/>
          </p:nvSpPr>
          <p:spPr>
            <a:xfrm>
              <a:off x="2097238" y="1106227"/>
              <a:ext cx="6349858" cy="47106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2400" b="1" dirty="0">
                  <a:solidFill>
                    <a:schemeClr val="tx1"/>
                  </a:solidFill>
                </a:rPr>
                <a:t>         ს ა ე რ თ ო    კ რ ე ბ ა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38BCBA4F-2C89-42EE-99AD-8EAC9B56CAEF}"/>
                </a:ext>
              </a:extLst>
            </p:cNvPr>
            <p:cNvSpPr/>
            <p:nvPr/>
          </p:nvSpPr>
          <p:spPr>
            <a:xfrm>
              <a:off x="997146" y="1943253"/>
              <a:ext cx="1563727" cy="53117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400" b="1" dirty="0">
                  <a:solidFill>
                    <a:schemeClr val="tx1"/>
                  </a:solidFill>
                </a:rPr>
                <a:t>საკონსულტაციო საბჭო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2A883331-66B5-4B57-B048-9DCF7F3B1DF9}"/>
                </a:ext>
              </a:extLst>
            </p:cNvPr>
            <p:cNvSpPr/>
            <p:nvPr/>
          </p:nvSpPr>
          <p:spPr>
            <a:xfrm rot="16200000">
              <a:off x="261806" y="4259269"/>
              <a:ext cx="2074782" cy="41424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სტანდარტების და პრაქტიკის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6D9C218-9F0D-4D2E-9B7E-7C49F5C6EF50}"/>
                </a:ext>
              </a:extLst>
            </p:cNvPr>
            <p:cNvSpPr/>
            <p:nvPr/>
          </p:nvSpPr>
          <p:spPr>
            <a:xfrm>
              <a:off x="8713689" y="1943252"/>
              <a:ext cx="2465237" cy="52254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400" b="1" dirty="0">
                  <a:solidFill>
                    <a:schemeClr val="tx1"/>
                  </a:solidFill>
                </a:rPr>
                <a:t>აღმასრულებელი დირექტორი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56DD692D-2E96-4195-9F05-5E950942F50C}"/>
                </a:ext>
              </a:extLst>
            </p:cNvPr>
            <p:cNvSpPr/>
            <p:nvPr/>
          </p:nvSpPr>
          <p:spPr>
            <a:xfrm>
              <a:off x="8713689" y="2652805"/>
              <a:ext cx="2465234" cy="45253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400" b="1" dirty="0">
                  <a:solidFill>
                    <a:schemeClr val="tx1"/>
                  </a:solidFill>
                </a:rPr>
                <a:t>ადმინისტრაციული აპარატი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F5BA0373-33B3-42F4-9797-0DAC33A2D20E}"/>
                </a:ext>
              </a:extLst>
            </p:cNvPr>
            <p:cNvSpPr/>
            <p:nvPr/>
          </p:nvSpPr>
          <p:spPr>
            <a:xfrm>
              <a:off x="997147" y="2761948"/>
              <a:ext cx="5575182" cy="3904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400" b="1" dirty="0">
                  <a:solidFill>
                    <a:schemeClr val="tx1"/>
                  </a:solidFill>
                </a:rPr>
                <a:t>კ ო მ ი ტ ე ტ ე ბ ი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32C80FB-F0F5-45A1-85A3-B1F3A6368B13}"/>
                </a:ext>
              </a:extLst>
            </p:cNvPr>
            <p:cNvSpPr/>
            <p:nvPr/>
          </p:nvSpPr>
          <p:spPr>
            <a:xfrm>
              <a:off x="3133639" y="1943254"/>
              <a:ext cx="4993963" cy="54922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400" b="1" dirty="0">
                  <a:solidFill>
                    <a:schemeClr val="tx1"/>
                  </a:solidFill>
                </a:rPr>
                <a:t> გ ა მ გ ე ო ბ ა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CBD7142-4AA7-43E9-8D4F-711AFC69D09C}"/>
                </a:ext>
              </a:extLst>
            </p:cNvPr>
            <p:cNvSpPr/>
            <p:nvPr/>
          </p:nvSpPr>
          <p:spPr>
            <a:xfrm rot="16200000">
              <a:off x="741579" y="4322573"/>
              <a:ext cx="2074781" cy="2668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აუდიტის ხარისხის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DE39D742-3405-4352-AA0D-119D1C62EC2E}"/>
                </a:ext>
              </a:extLst>
            </p:cNvPr>
            <p:cNvSpPr/>
            <p:nvPr/>
          </p:nvSpPr>
          <p:spPr>
            <a:xfrm rot="16200000">
              <a:off x="1310393" y="4259268"/>
              <a:ext cx="2074781" cy="41424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საგადასახადო დაბეგვრის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C7D333D2-2DEB-449D-96CF-F22677F27A2E}"/>
                </a:ext>
              </a:extLst>
            </p:cNvPr>
            <p:cNvSpPr/>
            <p:nvPr/>
          </p:nvSpPr>
          <p:spPr>
            <a:xfrm rot="16200000">
              <a:off x="1795205" y="4357617"/>
              <a:ext cx="2071100" cy="22422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განათლების 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1746A48F-BA14-490F-8E39-AA461644A17B}"/>
                </a:ext>
              </a:extLst>
            </p:cNvPr>
            <p:cNvSpPr/>
            <p:nvPr/>
          </p:nvSpPr>
          <p:spPr>
            <a:xfrm rot="16200000">
              <a:off x="2283785" y="4234432"/>
              <a:ext cx="2090403" cy="45057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წევრებთან</a:t>
              </a:r>
            </a:p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 ურთიერთობის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C00AC7FE-93AB-429C-8062-947BC98AABCF}"/>
                </a:ext>
              </a:extLst>
            </p:cNvPr>
            <p:cNvSpPr/>
            <p:nvPr/>
          </p:nvSpPr>
          <p:spPr>
            <a:xfrm rot="16200000">
              <a:off x="2888939" y="4239792"/>
              <a:ext cx="2064362" cy="44277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ეთიკისა და დისციპლინარული 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D5F24465-3DDE-4744-AE05-5598579C41E4}"/>
                </a:ext>
              </a:extLst>
            </p:cNvPr>
            <p:cNvSpPr/>
            <p:nvPr/>
          </p:nvSpPr>
          <p:spPr>
            <a:xfrm rot="16200000">
              <a:off x="3608640" y="4128457"/>
              <a:ext cx="2074786" cy="6758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dirty="0">
                  <a:solidFill>
                    <a:schemeClr val="tx1"/>
                  </a:solidFill>
                </a:rPr>
                <a:t>ბიზნესში დასაქმებულ ბუღალტრებთან ურთიერთობის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F00142B-0029-4B27-8CB4-831948A59A40}"/>
                </a:ext>
              </a:extLst>
            </p:cNvPr>
            <p:cNvSpPr/>
            <p:nvPr/>
          </p:nvSpPr>
          <p:spPr>
            <a:xfrm rot="16200000">
              <a:off x="4455291" y="4118501"/>
              <a:ext cx="2064366" cy="68535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dirty="0">
                  <a:solidFill>
                    <a:schemeClr val="tx1"/>
                  </a:solidFill>
                </a:rPr>
                <a:t>პროფესიით დაინტერესებულ მხარეებთან ურთიერთობის 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AD8DEB64-1E9F-4761-B174-01414BB73225}"/>
                </a:ext>
              </a:extLst>
            </p:cNvPr>
            <p:cNvSpPr/>
            <p:nvPr/>
          </p:nvSpPr>
          <p:spPr>
            <a:xfrm rot="16200000">
              <a:off x="5291009" y="4116474"/>
              <a:ext cx="2089263" cy="68535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dirty="0">
                  <a:solidFill>
                    <a:schemeClr val="tx1"/>
                  </a:solidFill>
                </a:rPr>
                <a:t>მცირე პრაქტიკის მქონე აუდიტორულ კომპანიებთან ურთიერთობის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DCDCDC38-3B63-4495-8027-1A47A64083DA}"/>
                </a:ext>
              </a:extLst>
            </p:cNvPr>
            <p:cNvSpPr>
              <a:spLocks/>
            </p:cNvSpPr>
            <p:nvPr/>
          </p:nvSpPr>
          <p:spPr>
            <a:xfrm rot="16200000">
              <a:off x="6824730" y="4341991"/>
              <a:ext cx="1548000" cy="43240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აჭარა</a:t>
              </a: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A24A971-EAB1-409F-852A-E7541803CD8E}"/>
                </a:ext>
              </a:extLst>
            </p:cNvPr>
            <p:cNvSpPr>
              <a:spLocks/>
            </p:cNvSpPr>
            <p:nvPr/>
          </p:nvSpPr>
          <p:spPr>
            <a:xfrm rot="16200000">
              <a:off x="7397209" y="4325468"/>
              <a:ext cx="1548001" cy="4654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იმერეთი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EC41AC6F-CA33-4398-ACD4-4A2168377D97}"/>
                </a:ext>
              </a:extLst>
            </p:cNvPr>
            <p:cNvSpPr>
              <a:spLocks/>
            </p:cNvSpPr>
            <p:nvPr/>
          </p:nvSpPr>
          <p:spPr>
            <a:xfrm rot="16200000">
              <a:off x="7945668" y="4341988"/>
              <a:ext cx="1548001" cy="4324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სამეგრელო</a:t>
              </a: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DE865B9E-5149-47C1-99DC-03AA6A84F5C4}"/>
                </a:ext>
              </a:extLst>
            </p:cNvPr>
            <p:cNvSpPr>
              <a:spLocks/>
            </p:cNvSpPr>
            <p:nvPr/>
          </p:nvSpPr>
          <p:spPr>
            <a:xfrm rot="16200000">
              <a:off x="8506866" y="4341989"/>
              <a:ext cx="1548002" cy="43240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კახეთი</a:t>
              </a: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7628029C-E9FE-45CF-8CA3-46DB077D208A}"/>
                </a:ext>
              </a:extLst>
            </p:cNvPr>
            <p:cNvSpPr>
              <a:spLocks/>
            </p:cNvSpPr>
            <p:nvPr/>
          </p:nvSpPr>
          <p:spPr>
            <a:xfrm rot="16200000">
              <a:off x="9051065" y="4337136"/>
              <a:ext cx="1548003" cy="43240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ფოთი</a:t>
              </a: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C25EC30C-9A61-4DAF-9805-8ECF75201B67}"/>
                </a:ext>
              </a:extLst>
            </p:cNvPr>
            <p:cNvSpPr>
              <a:spLocks/>
            </p:cNvSpPr>
            <p:nvPr/>
          </p:nvSpPr>
          <p:spPr>
            <a:xfrm rot="16200000">
              <a:off x="9608927" y="4337341"/>
              <a:ext cx="1548003" cy="4319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რუსთავი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ADBDDB3-2D54-44AC-8FC7-CCFF7720467C}"/>
                </a:ext>
              </a:extLst>
            </p:cNvPr>
            <p:cNvSpPr>
              <a:spLocks/>
            </p:cNvSpPr>
            <p:nvPr/>
          </p:nvSpPr>
          <p:spPr>
            <a:xfrm rot="16200000">
              <a:off x="10173528" y="4321938"/>
              <a:ext cx="1547993" cy="4627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b="1" dirty="0">
                  <a:solidFill>
                    <a:schemeClr val="tx1"/>
                  </a:solidFill>
                </a:rPr>
                <a:t>გორი</a:t>
              </a: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21D431FD-5DA2-4206-9D63-406CD4533BDF}"/>
                </a:ext>
              </a:extLst>
            </p:cNvPr>
            <p:cNvCxnSpPr/>
            <p:nvPr/>
          </p:nvCxnSpPr>
          <p:spPr>
            <a:xfrm flipV="1">
              <a:off x="2570767" y="2249521"/>
              <a:ext cx="46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ACA22AB3-D8DC-41F8-B2F3-DA8B07A0836C}"/>
                </a:ext>
              </a:extLst>
            </p:cNvPr>
            <p:cNvCxnSpPr>
              <a:cxnSpLocks/>
              <a:stCxn id="106" idx="3"/>
              <a:endCxn id="103" idx="1"/>
            </p:cNvCxnSpPr>
            <p:nvPr/>
          </p:nvCxnSpPr>
          <p:spPr>
            <a:xfrm flipV="1">
              <a:off x="8127602" y="2204525"/>
              <a:ext cx="586087" cy="133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8CBAE8C2-7D9C-4ADD-BB7E-EBA86DF59DE4}"/>
                </a:ext>
              </a:extLst>
            </p:cNvPr>
            <p:cNvCxnSpPr>
              <a:cxnSpLocks/>
            </p:cNvCxnSpPr>
            <p:nvPr/>
          </p:nvCxnSpPr>
          <p:spPr>
            <a:xfrm>
              <a:off x="1782782" y="3226622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F90ACF7D-92BD-49F3-B8C5-CF3022FE5BBF}"/>
                </a:ext>
              </a:extLst>
            </p:cNvPr>
            <p:cNvCxnSpPr>
              <a:cxnSpLocks/>
            </p:cNvCxnSpPr>
            <p:nvPr/>
          </p:nvCxnSpPr>
          <p:spPr>
            <a:xfrm>
              <a:off x="5491327" y="3208532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F323DB60-026A-4161-8492-AC039BD528B5}"/>
                </a:ext>
              </a:extLst>
            </p:cNvPr>
            <p:cNvCxnSpPr>
              <a:cxnSpLocks/>
            </p:cNvCxnSpPr>
            <p:nvPr/>
          </p:nvCxnSpPr>
          <p:spPr>
            <a:xfrm>
              <a:off x="6282515" y="3190444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4C9A1AE5-CDD2-43D6-941B-7AACD24D76CE}"/>
                </a:ext>
              </a:extLst>
            </p:cNvPr>
            <p:cNvCxnSpPr>
              <a:cxnSpLocks/>
            </p:cNvCxnSpPr>
            <p:nvPr/>
          </p:nvCxnSpPr>
          <p:spPr>
            <a:xfrm>
              <a:off x="9949970" y="3037296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FE269899-5440-4D9B-946D-4F4A00ADE46D}"/>
                </a:ext>
              </a:extLst>
            </p:cNvPr>
            <p:cNvCxnSpPr>
              <a:cxnSpLocks/>
            </p:cNvCxnSpPr>
            <p:nvPr/>
          </p:nvCxnSpPr>
          <p:spPr>
            <a:xfrm>
              <a:off x="10363915" y="3557378"/>
              <a:ext cx="1" cy="2262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06A8C942-5C64-48E0-BCAB-4FC24FB03882}"/>
                </a:ext>
              </a:extLst>
            </p:cNvPr>
            <p:cNvCxnSpPr>
              <a:cxnSpLocks/>
            </p:cNvCxnSpPr>
            <p:nvPr/>
          </p:nvCxnSpPr>
          <p:spPr>
            <a:xfrm>
              <a:off x="8787945" y="3565469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0ACEC315-173B-4AE9-808E-39EDB1968E8A}"/>
                </a:ext>
              </a:extLst>
            </p:cNvPr>
            <p:cNvCxnSpPr>
              <a:cxnSpLocks/>
            </p:cNvCxnSpPr>
            <p:nvPr/>
          </p:nvCxnSpPr>
          <p:spPr>
            <a:xfrm>
              <a:off x="9835009" y="3567600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8175C3D6-931F-4A0A-B52B-CD848D53D9D6}"/>
                </a:ext>
              </a:extLst>
            </p:cNvPr>
            <p:cNvCxnSpPr>
              <a:cxnSpLocks/>
            </p:cNvCxnSpPr>
            <p:nvPr/>
          </p:nvCxnSpPr>
          <p:spPr>
            <a:xfrm>
              <a:off x="9318285" y="3567600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950F8624-DC3E-4311-8C9A-509B90C6E1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66025" y="3572265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127">
            <a:extLst>
              <a:ext uri="{FF2B5EF4-FFF2-40B4-BE49-F238E27FC236}">
                <a16:creationId xmlns:a16="http://schemas.microsoft.com/office/drawing/2014/main" id="{34206037-C822-4B69-BBD9-59F6CA5E6886}"/>
              </a:ext>
            </a:extLst>
          </p:cNvPr>
          <p:cNvCxnSpPr>
            <a:cxnSpLocks/>
          </p:cNvCxnSpPr>
          <p:nvPr/>
        </p:nvCxnSpPr>
        <p:spPr>
          <a:xfrm>
            <a:off x="5706867" y="1431166"/>
            <a:ext cx="0" cy="404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45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B3E8784-553B-4B14-BD27-2AF7A57AEBCC}"/>
              </a:ext>
            </a:extLst>
          </p:cNvPr>
          <p:cNvSpPr txBox="1"/>
          <p:nvPr/>
        </p:nvSpPr>
        <p:spPr>
          <a:xfrm>
            <a:off x="976044" y="1226490"/>
            <a:ext cx="10191965" cy="1681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ka-GE" b="1" dirty="0"/>
              <a:t> </a:t>
            </a:r>
            <a:r>
              <a:rPr lang="ka-GE" b="1" dirty="0">
                <a:solidFill>
                  <a:schemeClr val="accent1"/>
                </a:solidFill>
              </a:rPr>
              <a:t>ბაფ-მა </a:t>
            </a:r>
            <a:r>
              <a:rPr lang="en-GB" b="1" dirty="0">
                <a:solidFill>
                  <a:schemeClr val="accent1"/>
                </a:solidFill>
              </a:rPr>
              <a:t>IFAC-</a:t>
            </a:r>
            <a:r>
              <a:rPr lang="ka-GE" b="1" dirty="0">
                <a:solidFill>
                  <a:schemeClr val="accent1"/>
                </a:solidFill>
              </a:rPr>
              <a:t>ში წარადგინა 2023 -2025 წლების  განახლებული სამოქმედო გეგმა</a:t>
            </a:r>
            <a:endParaRPr lang="en-US" b="1" dirty="0">
              <a:solidFill>
                <a:schemeClr val="accent1"/>
              </a:solidFill>
            </a:endParaRP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ka-GE" b="1" dirty="0">
                <a:solidFill>
                  <a:schemeClr val="accent1"/>
                </a:solidFill>
              </a:rPr>
              <a:t> გეგმა გამოქვეყნდა </a:t>
            </a:r>
            <a:r>
              <a:rPr lang="en-GB" b="1" dirty="0">
                <a:solidFill>
                  <a:schemeClr val="accent1"/>
                </a:solidFill>
              </a:rPr>
              <a:t>IFAC-</a:t>
            </a:r>
            <a:r>
              <a:rPr lang="ka-GE" b="1" dirty="0">
                <a:solidFill>
                  <a:schemeClr val="accent1"/>
                </a:solidFill>
              </a:rPr>
              <a:t>ის ვებგვერდზე, </a:t>
            </a:r>
            <a:r>
              <a:rPr lang="en-US" b="1" dirty="0">
                <a:solidFill>
                  <a:schemeClr val="accent1"/>
                </a:solidFill>
              </a:rPr>
              <a:t>IFAC</a:t>
            </a:r>
            <a:r>
              <a:rPr lang="ka-GE" b="1" dirty="0">
                <a:solidFill>
                  <a:schemeClr val="accent1"/>
                </a:solidFill>
              </a:rPr>
              <a:t> - ის მიერ ხორციელდება ორგანიზაციის            </a:t>
            </a:r>
          </a:p>
          <a:p>
            <a:pPr algn="just">
              <a:lnSpc>
                <a:spcPct val="200000"/>
              </a:lnSpc>
            </a:pPr>
            <a:r>
              <a:rPr lang="ka-GE" b="1" dirty="0">
                <a:solidFill>
                  <a:schemeClr val="accent1"/>
                </a:solidFill>
              </a:rPr>
              <a:t>    პროგრესის მონიტორინგი.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627175-467F-4E0D-AA92-55A470B5D11B}"/>
              </a:ext>
            </a:extLst>
          </p:cNvPr>
          <p:cNvSpPr txBox="1"/>
          <p:nvPr/>
        </p:nvSpPr>
        <p:spPr>
          <a:xfrm>
            <a:off x="0" y="0"/>
            <a:ext cx="1219199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/>
                </a:solidFill>
                <a:latin typeface="Sylfaen" panose="010A0502050306030303" pitchFamily="18" charset="0"/>
              </a:rPr>
              <a:t>IFAC- </a:t>
            </a:r>
            <a:r>
              <a:rPr lang="ka-GE" sz="2400" b="1" dirty="0">
                <a:solidFill>
                  <a:schemeClr val="accent1"/>
                </a:solidFill>
              </a:rPr>
              <a:t>ის წევრობის ვალდებულების (</a:t>
            </a:r>
            <a:r>
              <a:rPr lang="en-US" sz="2400" b="1" dirty="0">
                <a:solidFill>
                  <a:schemeClr val="accent1"/>
                </a:solidFill>
              </a:rPr>
              <a:t>SMO)</a:t>
            </a:r>
            <a:endParaRPr lang="ka-GE" sz="2400" b="1" dirty="0">
              <a:solidFill>
                <a:schemeClr val="accent1"/>
              </a:solidFill>
            </a:endParaRPr>
          </a:p>
          <a:p>
            <a:pPr algn="ctr"/>
            <a:r>
              <a:rPr lang="ka-GE" sz="2400" b="1" dirty="0">
                <a:solidFill>
                  <a:schemeClr val="accent1"/>
                </a:solidFill>
              </a:rPr>
              <a:t>შესრულება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BCBA2-0EE2-4F7E-94A0-48E7FD985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165" y="6187267"/>
            <a:ext cx="1349728" cy="36023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B40BCC-922F-4897-81A8-743706CFC6E8}"/>
              </a:ext>
            </a:extLst>
          </p:cNvPr>
          <p:cNvCxnSpPr/>
          <p:nvPr/>
        </p:nvCxnSpPr>
        <p:spPr>
          <a:xfrm>
            <a:off x="169333" y="6077751"/>
            <a:ext cx="11736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C3A0A-1B15-4176-A20A-4FBB3136B70D}"/>
              </a:ext>
            </a:extLst>
          </p:cNvPr>
          <p:cNvSpPr txBox="1"/>
          <p:nvPr/>
        </p:nvSpPr>
        <p:spPr>
          <a:xfrm>
            <a:off x="10799547" y="6448907"/>
            <a:ext cx="11063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7030A0"/>
                </a:solidFill>
              </a:rPr>
              <a:t>8</a:t>
            </a:r>
            <a:r>
              <a:rPr lang="ka-GE" sz="1050" b="1" dirty="0">
                <a:solidFill>
                  <a:srgbClr val="7030A0"/>
                </a:solidFill>
              </a:rPr>
              <a:t>.</a:t>
            </a:r>
            <a:endParaRPr lang="ru-RU" sz="1050" b="1" dirty="0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6750B5-D956-4FF2-8E17-528D89AC907C}"/>
              </a:ext>
            </a:extLst>
          </p:cNvPr>
          <p:cNvSpPr txBox="1"/>
          <p:nvPr/>
        </p:nvSpPr>
        <p:spPr>
          <a:xfrm>
            <a:off x="8086023" y="6541383"/>
            <a:ext cx="28662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800" b="1" dirty="0">
                <a:solidFill>
                  <a:srgbClr val="7030A0"/>
                </a:solidFill>
              </a:rPr>
              <a:t>საქართველოს ბუღალტერთა და აუდიტორთა ფედერაცია</a:t>
            </a:r>
            <a:endParaRPr lang="ru-RU" sz="800" b="1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98DD61-5BC6-4B02-B347-64B984671F0B}"/>
              </a:ext>
            </a:extLst>
          </p:cNvPr>
          <p:cNvSpPr/>
          <p:nvPr/>
        </p:nvSpPr>
        <p:spPr>
          <a:xfrm>
            <a:off x="955496" y="3396440"/>
            <a:ext cx="10275430" cy="2789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ka-GE" b="1" dirty="0"/>
              <a:t> </a:t>
            </a:r>
            <a:r>
              <a:rPr lang="ka-GE" b="1" dirty="0">
                <a:solidFill>
                  <a:schemeClr val="accent1"/>
                </a:solidFill>
              </a:rPr>
              <a:t>8 ივნისს ქ. ბათუმში „</a:t>
            </a:r>
            <a:r>
              <a:rPr lang="en-GB" b="1" dirty="0">
                <a:solidFill>
                  <a:schemeClr val="accent1"/>
                </a:solidFill>
              </a:rPr>
              <a:t>PULSAR</a:t>
            </a:r>
            <a:r>
              <a:rPr lang="ka-GE" b="1" dirty="0">
                <a:solidFill>
                  <a:schemeClr val="accent1"/>
                </a:solidFill>
              </a:rPr>
              <a:t>“-ის პროგრამის ფარგლებში, გაიმართა დაგეგმილი შეხვედრა      </a:t>
            </a:r>
          </a:p>
          <a:p>
            <a:pPr algn="just">
              <a:lnSpc>
                <a:spcPct val="200000"/>
              </a:lnSpc>
            </a:pPr>
            <a:r>
              <a:rPr lang="ka-GE" b="1" dirty="0">
                <a:solidFill>
                  <a:schemeClr val="accent1"/>
                </a:solidFill>
              </a:rPr>
              <a:t>     </a:t>
            </a:r>
            <a:r>
              <a:rPr lang="en-GB" b="1" dirty="0">
                <a:solidFill>
                  <a:schemeClr val="accent1"/>
                </a:solidFill>
              </a:rPr>
              <a:t>IFAC-</a:t>
            </a:r>
            <a:r>
              <a:rPr lang="ka-GE" b="1" dirty="0">
                <a:solidFill>
                  <a:schemeClr val="accent1"/>
                </a:solidFill>
              </a:rPr>
              <a:t>ის რეგიონალურ მენეჯერთან - ტანია მუსუმჰთან.</a:t>
            </a:r>
          </a:p>
          <a:p>
            <a:pPr algn="just">
              <a:lnSpc>
                <a:spcPct val="200000"/>
              </a:lnSpc>
            </a:pPr>
            <a:r>
              <a:rPr lang="ka-GE" b="1" dirty="0">
                <a:solidFill>
                  <a:schemeClr val="accent1"/>
                </a:solidFill>
              </a:rPr>
              <a:t>    ბაფის  გამგეობის წარმომადგენლებთან ერთად დაწვრილებით განხილული იქნა სამოქმედო     </a:t>
            </a:r>
          </a:p>
          <a:p>
            <a:pPr algn="just">
              <a:lnSpc>
                <a:spcPct val="200000"/>
              </a:lnSpc>
            </a:pPr>
            <a:r>
              <a:rPr lang="ka-GE" b="1" dirty="0">
                <a:solidFill>
                  <a:schemeClr val="accent1"/>
                </a:solidFill>
              </a:rPr>
              <a:t>    გეგმის   დეტალები</a:t>
            </a:r>
            <a:r>
              <a:rPr lang="ka-GE" b="1" dirty="0"/>
              <a:t>. </a:t>
            </a:r>
          </a:p>
          <a:p>
            <a:pPr algn="just">
              <a:lnSpc>
                <a:spcPct val="200000"/>
              </a:lnSpc>
            </a:pPr>
            <a:endParaRPr lang="ka-GE" b="1" dirty="0"/>
          </a:p>
        </p:txBody>
      </p:sp>
    </p:spTree>
    <p:extLst>
      <p:ext uri="{BB962C8B-B14F-4D97-AF65-F5344CB8AC3E}">
        <p14:creationId xmlns:p14="http://schemas.microsoft.com/office/powerpoint/2010/main" val="337742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Аспект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1920</TotalTime>
  <Words>1417</Words>
  <Application>Microsoft Office PowerPoint</Application>
  <PresentationFormat>Широкоэкранный</PresentationFormat>
  <Paragraphs>317</Paragraphs>
  <Slides>22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AcadMtavr</vt:lpstr>
      <vt:lpstr>Arial</vt:lpstr>
      <vt:lpstr>Calibri</vt:lpstr>
      <vt:lpstr>Goudy Old Style</vt:lpstr>
      <vt:lpstr>Sylfaen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RUSUDANI</cp:lastModifiedBy>
  <cp:revision>149</cp:revision>
  <cp:lastPrinted>2018-10-24T12:46:36Z</cp:lastPrinted>
  <dcterms:created xsi:type="dcterms:W3CDTF">2018-09-27T06:44:25Z</dcterms:created>
  <dcterms:modified xsi:type="dcterms:W3CDTF">2023-12-23T21:54:58Z</dcterms:modified>
</cp:coreProperties>
</file>